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4"/>
  </p:sldMasterIdLst>
  <p:notesMasterIdLst>
    <p:notesMasterId r:id="rId70"/>
  </p:notesMasterIdLst>
  <p:handoutMasterIdLst>
    <p:handoutMasterId r:id="rId71"/>
  </p:handoutMasterIdLst>
  <p:sldIdLst>
    <p:sldId id="287" r:id="rId5"/>
    <p:sldId id="1115" r:id="rId6"/>
    <p:sldId id="1116" r:id="rId7"/>
    <p:sldId id="1117" r:id="rId8"/>
    <p:sldId id="1118" r:id="rId9"/>
    <p:sldId id="1119" r:id="rId10"/>
    <p:sldId id="1120" r:id="rId11"/>
    <p:sldId id="1123" r:id="rId12"/>
    <p:sldId id="1124" r:id="rId13"/>
    <p:sldId id="1154" r:id="rId14"/>
    <p:sldId id="1155" r:id="rId15"/>
    <p:sldId id="1125" r:id="rId16"/>
    <p:sldId id="1126" r:id="rId17"/>
    <p:sldId id="1156" r:id="rId18"/>
    <p:sldId id="1157" r:id="rId19"/>
    <p:sldId id="1159" r:id="rId20"/>
    <p:sldId id="1158" r:id="rId21"/>
    <p:sldId id="1160" r:id="rId22"/>
    <p:sldId id="1161" r:id="rId23"/>
    <p:sldId id="1162" r:id="rId24"/>
    <p:sldId id="1182" r:id="rId25"/>
    <p:sldId id="1181" r:id="rId26"/>
    <p:sldId id="1184" r:id="rId27"/>
    <p:sldId id="1183" r:id="rId28"/>
    <p:sldId id="1185" r:id="rId29"/>
    <p:sldId id="1186" r:id="rId30"/>
    <p:sldId id="1163" r:id="rId31"/>
    <p:sldId id="1138" r:id="rId32"/>
    <p:sldId id="1122" r:id="rId33"/>
    <p:sldId id="1127" r:id="rId34"/>
    <p:sldId id="1128" r:id="rId35"/>
    <p:sldId id="1121" r:id="rId36"/>
    <p:sldId id="1129" r:id="rId37"/>
    <p:sldId id="1130" r:id="rId38"/>
    <p:sldId id="1132" r:id="rId39"/>
    <p:sldId id="1133" r:id="rId40"/>
    <p:sldId id="1134" r:id="rId41"/>
    <p:sldId id="1135" r:id="rId42"/>
    <p:sldId id="1136" r:id="rId43"/>
    <p:sldId id="1137" r:id="rId44"/>
    <p:sldId id="1131" r:id="rId45"/>
    <p:sldId id="1179" r:id="rId46"/>
    <p:sldId id="1180" r:id="rId47"/>
    <p:sldId id="1139" r:id="rId48"/>
    <p:sldId id="1147" r:id="rId49"/>
    <p:sldId id="1140" r:id="rId50"/>
    <p:sldId id="1141" r:id="rId51"/>
    <p:sldId id="1142" r:id="rId52"/>
    <p:sldId id="1146" r:id="rId53"/>
    <p:sldId id="1143" r:id="rId54"/>
    <p:sldId id="1145" r:id="rId55"/>
    <p:sldId id="1150" r:id="rId56"/>
    <p:sldId id="1172" r:id="rId57"/>
    <p:sldId id="1173" r:id="rId58"/>
    <p:sldId id="1174" r:id="rId59"/>
    <p:sldId id="1175" r:id="rId60"/>
    <p:sldId id="1169" r:id="rId61"/>
    <p:sldId id="1164" r:id="rId62"/>
    <p:sldId id="1165" r:id="rId63"/>
    <p:sldId id="1166" r:id="rId64"/>
    <p:sldId id="1170" r:id="rId65"/>
    <p:sldId id="1171" r:id="rId66"/>
    <p:sldId id="1187" r:id="rId67"/>
    <p:sldId id="279" r:id="rId68"/>
    <p:sldId id="1144" r:id="rId69"/>
  </p:sldIdLst>
  <p:sldSz cx="9144000" cy="5143500" type="screen16x9"/>
  <p:notesSz cx="6858000" cy="9144000"/>
  <p:embeddedFontLst>
    <p:embeddedFont>
      <p:font typeface="Arvo" panose="020B0604020202020204" charset="0"/>
      <p:regular r:id="rId72"/>
      <p:bold r:id="rId73"/>
      <p:italic r:id="rId74"/>
      <p:boldItalic r:id="rId75"/>
    </p:embeddedFont>
    <p:embeddedFont>
      <p:font typeface="Calibri" panose="020F0502020204030204" pitchFamily="34" charset="0"/>
      <p:regular r:id="rId76"/>
      <p:bold r:id="rId77"/>
      <p:italic r:id="rId78"/>
      <p:boldItalic r:id="rId79"/>
    </p:embeddedFont>
    <p:embeddedFont>
      <p:font typeface="Cambria Math" panose="02040503050406030204" pitchFamily="18" charset="0"/>
      <p:regular r:id="rId80"/>
    </p:embeddedFont>
    <p:embeddedFont>
      <p:font typeface="Roboto Condensed" panose="02000000000000000000" pitchFamily="2" charset="0"/>
      <p:regular r:id="rId81"/>
      <p:bold r:id="rId82"/>
      <p:italic r:id="rId83"/>
      <p:boldItalic r:id="rId84"/>
    </p:embeddedFont>
    <p:embeddedFont>
      <p:font typeface="Roboto Condensed Light" panose="02000000000000000000" pitchFamily="2" charset="0"/>
      <p:regular r:id="rId85"/>
      <p:italic r:id="rId86"/>
    </p:embeddedFont>
    <p:embeddedFont>
      <p:font typeface="Trebuchet MS" panose="020B0603020202020204" pitchFamily="3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C711F22-5CB9-4250-B1C5-4E965FFAE755}" name="Kheng Kok Mar" initials="KKM" userId="ad3e8dcc04c769d2" providerId="Windows Live"/>
  <p188:author id="{DC34487F-8D5A-4D27-1C7F-B01090AF1068}" name="Brandon OOI (NYP)" initials="BO(" userId="S::Brandon_Ooi@nyp.edu.sg::7a043d68-82fd-4897-a128-8b6d173d7a2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5164DA-27F4-4EA3-9D7B-ADDEB03C521C}">
  <a:tblStyle styleId="{7B5164DA-27F4-4EA3-9D7B-ADDEB03C521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85" autoAdjust="0"/>
    <p:restoredTop sz="78138" autoAdjust="0"/>
  </p:normalViewPr>
  <p:slideViewPr>
    <p:cSldViewPr snapToGrid="0">
      <p:cViewPr varScale="1">
        <p:scale>
          <a:sx n="89" d="100"/>
          <a:sy n="89" d="100"/>
        </p:scale>
        <p:origin x="472" y="56"/>
      </p:cViewPr>
      <p:guideLst/>
    </p:cSldViewPr>
  </p:slideViewPr>
  <p:notesTextViewPr>
    <p:cViewPr>
      <p:scale>
        <a:sx n="1" d="1"/>
        <a:sy n="1" d="1"/>
      </p:scale>
      <p:origin x="0" y="0"/>
    </p:cViewPr>
  </p:notesTextViewPr>
  <p:notesViewPr>
    <p:cSldViewPr snapToGrid="0">
      <p:cViewPr varScale="1">
        <p:scale>
          <a:sx n="54" d="100"/>
          <a:sy n="54" d="100"/>
        </p:scale>
        <p:origin x="2846" y="3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1.xml"/><Relationship Id="rId90" Type="http://schemas.openxmlformats.org/officeDocument/2006/relationships/font" Target="fonts/font19.fntdata"/><Relationship Id="rId95" Type="http://schemas.microsoft.com/office/2018/10/relationships/authors" Target="author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5.fntdata"/><Relationship Id="rId7" Type="http://schemas.openxmlformats.org/officeDocument/2006/relationships/slide" Target="slides/slide3.xml"/><Relationship Id="rId71" Type="http://schemas.openxmlformats.org/officeDocument/2006/relationships/handoutMaster" Target="handoutMasters/handoutMaster1.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6.fntdata"/><Relationship Id="rId61" Type="http://schemas.openxmlformats.org/officeDocument/2006/relationships/slide" Target="slides/slide57.xml"/><Relationship Id="rId82" Type="http://schemas.openxmlformats.org/officeDocument/2006/relationships/font" Target="fonts/font11.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960FC3-DCFD-4E81-AE53-9AE667D246B7}"/>
              </a:ext>
            </a:extLst>
          </p:cNvPr>
          <p:cNvSpPr>
            <a:spLocks noGrp="1"/>
          </p:cNvSpPr>
          <p:nvPr>
            <p:ph type="hdr" sz="quarter"/>
          </p:nvPr>
        </p:nvSpPr>
        <p:spPr>
          <a:xfrm>
            <a:off x="0" y="0"/>
            <a:ext cx="2971800" cy="458788"/>
          </a:xfrm>
          <a:prstGeom prst="rect">
            <a:avLst/>
          </a:prstGeom>
        </p:spPr>
        <p:txBody>
          <a:bodyPr vert="horz" lIns="91440" tIns="45720" rIns="91440" bIns="45720" rtlCol="0" anchor="ctr"/>
          <a:lstStyle>
            <a:lvl1pPr algn="l">
              <a:defRPr sz="1200"/>
            </a:lvl1pPr>
          </a:lstStyle>
          <a:p>
            <a:r>
              <a:rPr lang="en-US" sz="1100">
                <a:latin typeface="Roboto Condensed" pitchFamily="2" charset="0"/>
                <a:ea typeface="Roboto Condensed" pitchFamily="2" charset="0"/>
              </a:rPr>
              <a:t>MINDEF RDA-Trg Data Analytics Seminar</a:t>
            </a:r>
          </a:p>
        </p:txBody>
      </p:sp>
      <p:sp>
        <p:nvSpPr>
          <p:cNvPr id="5" name="Slide Number Placeholder 4">
            <a:extLst>
              <a:ext uri="{FF2B5EF4-FFF2-40B4-BE49-F238E27FC236}">
                <a16:creationId xmlns:a16="http://schemas.microsoft.com/office/drawing/2014/main" id="{B680404D-4A68-423F-8170-29247C14C41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5C7B13-F750-4F3C-947D-44354A1CC8B5}" type="slidenum">
              <a:rPr lang="en-US" smtClean="0"/>
              <a:t>‹#›</a:t>
            </a:fld>
            <a:endParaRPr lang="en-US"/>
          </a:p>
        </p:txBody>
      </p:sp>
    </p:spTree>
    <p:extLst>
      <p:ext uri="{BB962C8B-B14F-4D97-AF65-F5344CB8AC3E}">
        <p14:creationId xmlns:p14="http://schemas.microsoft.com/office/powerpoint/2010/main" val="3935798664"/>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hf ft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455292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87568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4034783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305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363948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262075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404341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750407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759498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447908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03164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53287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027697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243022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920916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0314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567452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313418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635470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256191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201374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1643992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482602" y="1090750"/>
            <a:ext cx="523824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0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rPr lang="en-US"/>
              <a:t>Click to edit Master title style</a:t>
            </a:r>
            <a:endParaRPr dirty="0"/>
          </a:p>
        </p:txBody>
      </p:sp>
      <p:pic>
        <p:nvPicPr>
          <p:cNvPr id="5" name="Picture 4">
            <a:extLst>
              <a:ext uri="{FF2B5EF4-FFF2-40B4-BE49-F238E27FC236}">
                <a16:creationId xmlns:a16="http://schemas.microsoft.com/office/drawing/2014/main" id="{BAAA8F58-F6C2-4226-9D55-CBCD4847C5CF}"/>
              </a:ext>
            </a:extLst>
          </p:cNvPr>
          <p:cNvPicPr>
            <a:picLocks noChangeAspect="1"/>
          </p:cNvPicPr>
          <p:nvPr userDrawn="1"/>
        </p:nvPicPr>
        <p:blipFill>
          <a:blip r:embed="rId2"/>
          <a:stretch>
            <a:fillRect/>
          </a:stretch>
        </p:blipFill>
        <p:spPr>
          <a:xfrm>
            <a:off x="5678156" y="1090662"/>
            <a:ext cx="1701579" cy="1701579"/>
          </a:xfrm>
          <a:prstGeom prst="rect">
            <a:avLst/>
          </a:prstGeom>
        </p:spPr>
      </p:pic>
      <p:grpSp>
        <p:nvGrpSpPr>
          <p:cNvPr id="26" name="Group 25">
            <a:extLst>
              <a:ext uri="{FF2B5EF4-FFF2-40B4-BE49-F238E27FC236}">
                <a16:creationId xmlns:a16="http://schemas.microsoft.com/office/drawing/2014/main" id="{67C77521-576D-465C-A533-40E604195BBE}"/>
              </a:ext>
            </a:extLst>
          </p:cNvPr>
          <p:cNvGrpSpPr/>
          <p:nvPr userDrawn="1"/>
        </p:nvGrpSpPr>
        <p:grpSpPr>
          <a:xfrm>
            <a:off x="398297" y="4344381"/>
            <a:ext cx="2364376" cy="361058"/>
            <a:chOff x="156255" y="4704892"/>
            <a:chExt cx="1675314" cy="255833"/>
          </a:xfrm>
        </p:grpSpPr>
        <p:pic>
          <p:nvPicPr>
            <p:cNvPr id="28" name="Picture 27">
              <a:extLst>
                <a:ext uri="{FF2B5EF4-FFF2-40B4-BE49-F238E27FC236}">
                  <a16:creationId xmlns:a16="http://schemas.microsoft.com/office/drawing/2014/main" id="{D7199794-ED09-41B7-834F-C54697CA11B5}"/>
                </a:ext>
              </a:extLst>
            </p:cNvPr>
            <p:cNvPicPr>
              <a:picLocks noChangeAspect="1"/>
            </p:cNvPicPr>
            <p:nvPr userDrawn="1"/>
          </p:nvPicPr>
          <p:blipFill>
            <a:blip r:embed="rId3"/>
            <a:stretch>
              <a:fillRect/>
            </a:stretch>
          </p:blipFill>
          <p:spPr>
            <a:xfrm>
              <a:off x="156255" y="4754172"/>
              <a:ext cx="997692" cy="206553"/>
            </a:xfrm>
            <a:prstGeom prst="rect">
              <a:avLst/>
            </a:prstGeom>
            <a:effectLst>
              <a:glow rad="38100">
                <a:schemeClr val="bg1">
                  <a:alpha val="50000"/>
                </a:schemeClr>
              </a:glow>
            </a:effectLst>
          </p:spPr>
        </p:pic>
        <p:pic>
          <p:nvPicPr>
            <p:cNvPr id="29" name="Picture 28">
              <a:extLst>
                <a:ext uri="{FF2B5EF4-FFF2-40B4-BE49-F238E27FC236}">
                  <a16:creationId xmlns:a16="http://schemas.microsoft.com/office/drawing/2014/main" id="{A7653741-B102-4B3B-B53B-B615C5F8DF45}"/>
                </a:ext>
              </a:extLst>
            </p:cNvPr>
            <p:cNvPicPr>
              <a:picLocks noChangeAspect="1"/>
            </p:cNvPicPr>
            <p:nvPr userDrawn="1"/>
          </p:nvPicPr>
          <p:blipFill>
            <a:blip r:embed="rId4"/>
            <a:stretch>
              <a:fillRect/>
            </a:stretch>
          </p:blipFill>
          <p:spPr>
            <a:xfrm>
              <a:off x="1236609" y="4704892"/>
              <a:ext cx="594960" cy="255833"/>
            </a:xfrm>
            <a:prstGeom prst="rect">
              <a:avLst/>
            </a:prstGeom>
            <a:effectLst>
              <a:glow rad="38100">
                <a:schemeClr val="bg1">
                  <a:alpha val="40000"/>
                </a:schemeClr>
              </a:glow>
            </a:effectLst>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ext and Bottom Half Image">
    <p:spTree>
      <p:nvGrpSpPr>
        <p:cNvPr id="1" name=""/>
        <p:cNvGrpSpPr/>
        <p:nvPr/>
      </p:nvGrpSpPr>
      <p:grpSpPr>
        <a:xfrm>
          <a:off x="0" y="0"/>
          <a:ext cx="0" cy="0"/>
          <a:chOff x="0" y="0"/>
          <a:chExt cx="0" cy="0"/>
        </a:xfrm>
      </p:grpSpPr>
      <p:sp>
        <p:nvSpPr>
          <p:cNvPr id="92" name="Picture Placeholder 8"/>
          <p:cNvSpPr>
            <a:spLocks noGrp="1"/>
          </p:cNvSpPr>
          <p:nvPr>
            <p:ph type="pic" idx="13"/>
          </p:nvPr>
        </p:nvSpPr>
        <p:spPr>
          <a:xfrm>
            <a:off x="0" y="2574131"/>
            <a:ext cx="9144000" cy="2194719"/>
          </a:xfrm>
          <a:prstGeom prst="rect">
            <a:avLst/>
          </a:prstGeom>
        </p:spPr>
        <p:txBody>
          <a:bodyPr lIns="91439" tIns="45719" rIns="91439" bIns="45719">
            <a:noAutofit/>
          </a:bodyPr>
          <a:lstStyle/>
          <a:p>
            <a:endParaRP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4" name="Body Level One…"/>
          <p:cNvSpPr txBox="1">
            <a:spLocks noGrp="1"/>
          </p:cNvSpPr>
          <p:nvPr>
            <p:ph type="body" sz="quarter" idx="1"/>
          </p:nvPr>
        </p:nvSpPr>
        <p:spPr>
          <a:xfrm>
            <a:off x="1497013" y="1822450"/>
            <a:ext cx="4006853" cy="2014835"/>
          </a:xfrm>
          <a:prstGeom prst="rect">
            <a:avLst/>
          </a:prstGeom>
        </p:spPr>
        <p:txBody>
          <a:bodyPr/>
          <a:lstStyle>
            <a:lvl2pPr marL="253597" indent="-253597">
              <a:defRPr sz="2000"/>
            </a:lvl2pPr>
            <a:lvl3pPr marL="636798" indent="-293907">
              <a:defRPr sz="2000"/>
            </a:lvl3pPr>
            <a:lvl4pPr marL="1084235" indent="-342892">
              <a:defRPr sz="2000"/>
            </a:lvl4pPr>
            <a:lvl5pPr marL="1433477" indent="-342892">
              <a:defRPr sz="20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95" name="Title Text"/>
          <p:cNvSpPr txBox="1">
            <a:spLocks noGrp="1"/>
          </p:cNvSpPr>
          <p:nvPr>
            <p:ph type="title"/>
          </p:nvPr>
        </p:nvSpPr>
        <p:spPr>
          <a:prstGeom prst="rect">
            <a:avLst/>
          </a:prstGeom>
        </p:spPr>
        <p:txBody>
          <a:bodyPr/>
          <a:lstStyle/>
          <a:p>
            <a:r>
              <a:rPr dirty="0"/>
              <a:t>Title Text</a:t>
            </a:r>
          </a:p>
        </p:txBody>
      </p:sp>
    </p:spTree>
    <p:extLst>
      <p:ext uri="{BB962C8B-B14F-4D97-AF65-F5344CB8AC3E}">
        <p14:creationId xmlns:p14="http://schemas.microsoft.com/office/powerpoint/2010/main" val="366915487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sp>
        <p:nvSpPr>
          <p:cNvPr id="2" name="Title 1"/>
          <p:cNvSpPr>
            <a:spLocks noGrp="1"/>
          </p:cNvSpPr>
          <p:nvPr>
            <p:ph type="title"/>
          </p:nvPr>
        </p:nvSpPr>
        <p:spPr>
          <a:xfrm>
            <a:off x="415290" y="527939"/>
            <a:ext cx="4935098" cy="515526"/>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26720" y="1752529"/>
            <a:ext cx="4921528" cy="3078132"/>
          </a:xfrm>
        </p:spPr>
        <p:txBody>
          <a:bodyPr/>
          <a:lstStyle>
            <a:lvl1pPr marL="0" indent="0">
              <a:buClr>
                <a:schemeClr val="bg2"/>
              </a:buClr>
              <a:buSzPct val="100000"/>
              <a:buFontTx/>
              <a:buNone/>
              <a:defRPr sz="1667">
                <a:solidFill>
                  <a:schemeClr val="bg1"/>
                </a:solidFill>
              </a:defRPr>
            </a:lvl1pPr>
            <a:lvl2pPr marL="476231" indent="0">
              <a:buClr>
                <a:schemeClr val="bg2"/>
              </a:buClr>
              <a:buSzPct val="100000"/>
              <a:buFontTx/>
              <a:buNone/>
              <a:defRPr sz="1500">
                <a:solidFill>
                  <a:schemeClr val="bg1"/>
                </a:solidFill>
              </a:defRPr>
            </a:lvl2pPr>
            <a:lvl3pPr marL="907485" indent="0">
              <a:buClr>
                <a:schemeClr val="bg2"/>
              </a:buClr>
              <a:buSzPct val="100000"/>
              <a:buFontTx/>
              <a:buNone/>
              <a:defRPr sz="1500">
                <a:solidFill>
                  <a:schemeClr val="bg1"/>
                </a:solidFill>
              </a:defRPr>
            </a:lvl3pPr>
            <a:lvl4pPr marL="1478962" indent="-190492">
              <a:buClr>
                <a:schemeClr val="bg2"/>
              </a:buClr>
              <a:buFont typeface="Wingdings" panose="05000000000000000000" pitchFamily="2" charset="2"/>
              <a:buChar char="§"/>
              <a:defRPr sz="1500">
                <a:solidFill>
                  <a:schemeClr val="tx1"/>
                </a:solidFill>
              </a:defRPr>
            </a:lvl4pPr>
            <a:lvl5pPr marL="1764700" indent="-1904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15290" y="986111"/>
            <a:ext cx="4935098" cy="437886"/>
          </a:xfrm>
        </p:spPr>
        <p:txBody>
          <a:bodyPr/>
          <a:lstStyle>
            <a:lvl1pPr marL="0" indent="0" algn="l">
              <a:buFontTx/>
              <a:buNone/>
              <a:defRPr sz="2000" b="0">
                <a:solidFill>
                  <a:schemeClr val="tx2"/>
                </a:solidFill>
                <a:latin typeface="Trebuchet MS" panose="020B0603020202020204" pitchFamily="34" charset="0"/>
              </a:defRPr>
            </a:lvl1pPr>
            <a:lvl2pPr marL="476231" indent="0" algn="ctr">
              <a:buFontTx/>
              <a:buNone/>
              <a:defRPr sz="2333">
                <a:solidFill>
                  <a:schemeClr val="tx2"/>
                </a:solidFill>
                <a:latin typeface="Trebuchet MS" panose="020B0603020202020204" pitchFamily="34" charset="0"/>
              </a:defRPr>
            </a:lvl2pPr>
            <a:lvl3pPr marL="907485" indent="0" algn="ctr">
              <a:buFontTx/>
              <a:buNone/>
              <a:defRPr sz="2333">
                <a:solidFill>
                  <a:schemeClr val="tx2"/>
                </a:solidFill>
                <a:latin typeface="Trebuchet MS" panose="020B0603020202020204" pitchFamily="34" charset="0"/>
              </a:defRPr>
            </a:lvl3pPr>
            <a:lvl4pPr marL="1288469" indent="0" algn="ctr">
              <a:buFontTx/>
              <a:buNone/>
              <a:defRPr sz="2333">
                <a:solidFill>
                  <a:schemeClr val="tx2"/>
                </a:solidFill>
                <a:latin typeface="Trebuchet MS" panose="020B0603020202020204" pitchFamily="34" charset="0"/>
              </a:defRPr>
            </a:lvl4pPr>
            <a:lvl5pPr marL="1574208" indent="0" algn="ctr">
              <a:buFontTx/>
              <a:buNone/>
              <a:defRPr sz="2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79551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Subtitle">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82601" y="2986758"/>
            <a:ext cx="4075324"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lang="en-US"/>
              <a:t>Click to edit Master title style</a:t>
            </a:r>
            <a:endParaRPr dirty="0"/>
          </a:p>
        </p:txBody>
      </p:sp>
      <p:sp>
        <p:nvSpPr>
          <p:cNvPr id="40" name="Google Shape;40;p3"/>
          <p:cNvSpPr txBox="1">
            <a:spLocks noGrp="1"/>
          </p:cNvSpPr>
          <p:nvPr>
            <p:ph type="subTitle" idx="1"/>
          </p:nvPr>
        </p:nvSpPr>
        <p:spPr>
          <a:xfrm>
            <a:off x="482601" y="4091059"/>
            <a:ext cx="4075323"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9800"/>
              </a:buClr>
              <a:buSzPts val="2000"/>
              <a:buNone/>
              <a:defRPr sz="2000">
                <a:solidFill>
                  <a:srgbClr val="FF9800"/>
                </a:solidFill>
              </a:defRPr>
            </a:lvl1pPr>
            <a:lvl2pPr lvl="1" rtl="0">
              <a:spcBef>
                <a:spcPts val="1000"/>
              </a:spcBef>
              <a:spcAft>
                <a:spcPts val="0"/>
              </a:spcAft>
              <a:buClr>
                <a:srgbClr val="FF9800"/>
              </a:buClr>
              <a:buSzPts val="2000"/>
              <a:buNone/>
              <a:defRPr sz="2000">
                <a:solidFill>
                  <a:srgbClr val="FF9800"/>
                </a:solidFill>
              </a:defRPr>
            </a:lvl2pPr>
            <a:lvl3pPr lvl="2" rtl="0">
              <a:spcBef>
                <a:spcPts val="1000"/>
              </a:spcBef>
              <a:spcAft>
                <a:spcPts val="0"/>
              </a:spcAft>
              <a:buClr>
                <a:srgbClr val="FF9800"/>
              </a:buClr>
              <a:buSzPts val="2000"/>
              <a:buNone/>
              <a:defRPr sz="2000">
                <a:solidFill>
                  <a:srgbClr val="FF9800"/>
                </a:solidFill>
              </a:defRPr>
            </a:lvl3pPr>
            <a:lvl4pPr lvl="3" rtl="0">
              <a:spcBef>
                <a:spcPts val="1000"/>
              </a:spcBef>
              <a:spcAft>
                <a:spcPts val="0"/>
              </a:spcAft>
              <a:buClr>
                <a:srgbClr val="FF9800"/>
              </a:buClr>
              <a:buSzPts val="2000"/>
              <a:buNone/>
              <a:defRPr sz="2000">
                <a:solidFill>
                  <a:srgbClr val="FF9800"/>
                </a:solidFill>
              </a:defRPr>
            </a:lvl4pPr>
            <a:lvl5pPr lvl="4" rtl="0">
              <a:spcBef>
                <a:spcPts val="1000"/>
              </a:spcBef>
              <a:spcAft>
                <a:spcPts val="0"/>
              </a:spcAft>
              <a:buClr>
                <a:srgbClr val="FF9800"/>
              </a:buClr>
              <a:buSzPts val="2000"/>
              <a:buNone/>
              <a:defRPr sz="2000">
                <a:solidFill>
                  <a:srgbClr val="FF9800"/>
                </a:solidFill>
              </a:defRPr>
            </a:lvl5pPr>
            <a:lvl6pPr lvl="5" rtl="0">
              <a:spcBef>
                <a:spcPts val="1000"/>
              </a:spcBef>
              <a:spcAft>
                <a:spcPts val="0"/>
              </a:spcAft>
              <a:buClr>
                <a:srgbClr val="FF9800"/>
              </a:buClr>
              <a:buSzPts val="2000"/>
              <a:buNone/>
              <a:defRPr sz="2000">
                <a:solidFill>
                  <a:srgbClr val="FF9800"/>
                </a:solidFill>
              </a:defRPr>
            </a:lvl6pPr>
            <a:lvl7pPr lvl="6" rtl="0">
              <a:spcBef>
                <a:spcPts val="1000"/>
              </a:spcBef>
              <a:spcAft>
                <a:spcPts val="0"/>
              </a:spcAft>
              <a:buClr>
                <a:srgbClr val="FF9800"/>
              </a:buClr>
              <a:buSzPts val="2000"/>
              <a:buNone/>
              <a:defRPr sz="2000">
                <a:solidFill>
                  <a:srgbClr val="FF9800"/>
                </a:solidFill>
              </a:defRPr>
            </a:lvl7pPr>
            <a:lvl8pPr lvl="7" rtl="0">
              <a:spcBef>
                <a:spcPts val="1000"/>
              </a:spcBef>
              <a:spcAft>
                <a:spcPts val="0"/>
              </a:spcAft>
              <a:buClr>
                <a:srgbClr val="FF9800"/>
              </a:buClr>
              <a:buSzPts val="2000"/>
              <a:buNone/>
              <a:defRPr sz="2000">
                <a:solidFill>
                  <a:srgbClr val="FF9800"/>
                </a:solidFill>
              </a:defRPr>
            </a:lvl8pPr>
            <a:lvl9pPr lvl="8" rtl="0">
              <a:spcBef>
                <a:spcPts val="1000"/>
              </a:spcBef>
              <a:spcAft>
                <a:spcPts val="1000"/>
              </a:spcAft>
              <a:buClr>
                <a:srgbClr val="FF9800"/>
              </a:buClr>
              <a:buSzPts val="2000"/>
              <a:buNone/>
              <a:defRPr sz="2000">
                <a:solidFill>
                  <a:srgbClr val="FF9800"/>
                </a:solidFill>
              </a:defRPr>
            </a:lvl9pPr>
          </a:lstStyle>
          <a:p>
            <a:r>
              <a:rPr lang="en-US"/>
              <a:t>Click to edit Master subtitle style</a:t>
            </a:r>
            <a:endParaRPr dirty="0"/>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42" name="Group 41">
            <a:extLst>
              <a:ext uri="{FF2B5EF4-FFF2-40B4-BE49-F238E27FC236}">
                <a16:creationId xmlns:a16="http://schemas.microsoft.com/office/drawing/2014/main" id="{54295BAC-C3B1-453A-A0F3-8A202DDA5A10}"/>
              </a:ext>
            </a:extLst>
          </p:cNvPr>
          <p:cNvGrpSpPr/>
          <p:nvPr userDrawn="1"/>
        </p:nvGrpSpPr>
        <p:grpSpPr>
          <a:xfrm>
            <a:off x="225528" y="166494"/>
            <a:ext cx="1675314" cy="255833"/>
            <a:chOff x="156255" y="4704892"/>
            <a:chExt cx="1675314" cy="255833"/>
          </a:xfrm>
        </p:grpSpPr>
        <p:pic>
          <p:nvPicPr>
            <p:cNvPr id="44" name="Picture 43">
              <a:extLst>
                <a:ext uri="{FF2B5EF4-FFF2-40B4-BE49-F238E27FC236}">
                  <a16:creationId xmlns:a16="http://schemas.microsoft.com/office/drawing/2014/main" id="{9CBE3F71-23B2-474B-AFE1-0B00EC690216}"/>
                </a:ext>
              </a:extLst>
            </p:cNvPr>
            <p:cNvPicPr>
              <a:picLocks noChangeAspect="1"/>
            </p:cNvPicPr>
            <p:nvPr userDrawn="1"/>
          </p:nvPicPr>
          <p:blipFill>
            <a:blip r:embed="rId2"/>
            <a:stretch>
              <a:fillRect/>
            </a:stretch>
          </p:blipFill>
          <p:spPr>
            <a:xfrm>
              <a:off x="156255" y="4754172"/>
              <a:ext cx="997692" cy="206553"/>
            </a:xfrm>
            <a:prstGeom prst="rect">
              <a:avLst/>
            </a:prstGeom>
            <a:effectLst>
              <a:glow rad="38100">
                <a:schemeClr val="bg1">
                  <a:alpha val="50000"/>
                </a:schemeClr>
              </a:glow>
            </a:effectLst>
          </p:spPr>
        </p:pic>
        <p:pic>
          <p:nvPicPr>
            <p:cNvPr id="45" name="Picture 44">
              <a:extLst>
                <a:ext uri="{FF2B5EF4-FFF2-40B4-BE49-F238E27FC236}">
                  <a16:creationId xmlns:a16="http://schemas.microsoft.com/office/drawing/2014/main" id="{A5BC96F0-2B6B-4749-851D-F7F479EFE7A5}"/>
                </a:ext>
              </a:extLst>
            </p:cNvPr>
            <p:cNvPicPr>
              <a:picLocks noChangeAspect="1"/>
            </p:cNvPicPr>
            <p:nvPr userDrawn="1"/>
          </p:nvPicPr>
          <p:blipFill>
            <a:blip r:embed="rId3"/>
            <a:stretch>
              <a:fillRect/>
            </a:stretch>
          </p:blipFill>
          <p:spPr>
            <a:xfrm>
              <a:off x="1236609" y="4704892"/>
              <a:ext cx="594960" cy="255833"/>
            </a:xfrm>
            <a:prstGeom prst="rect">
              <a:avLst/>
            </a:prstGeom>
            <a:effectLst>
              <a:glow rad="38100">
                <a:schemeClr val="bg1">
                  <a:alpha val="40000"/>
                </a:schemeClr>
              </a:glow>
            </a:effectLst>
          </p:spPr>
        </p:pic>
      </p:grpSp>
    </p:spTree>
    <p:extLst>
      <p:ext uri="{BB962C8B-B14F-4D97-AF65-F5344CB8AC3E}">
        <p14:creationId xmlns:p14="http://schemas.microsoft.com/office/powerpoint/2010/main" val="3223099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4" y="40"/>
            <a:ext cx="7072430" cy="1327315"/>
            <a:chOff x="-4" y="40"/>
            <a:chExt cx="7072430" cy="1327315"/>
          </a:xfrm>
        </p:grpSpPr>
        <p:sp>
          <p:nvSpPr>
            <p:cNvPr id="63" name="Google Shape;63;p5"/>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64" name="Google Shape;64;p5"/>
            <p:cNvGrpSpPr/>
            <p:nvPr/>
          </p:nvGrpSpPr>
          <p:grpSpPr>
            <a:xfrm rot="10800000" flipH="1">
              <a:off x="3" y="40"/>
              <a:ext cx="6756168" cy="1327315"/>
              <a:chOff x="-2168138" y="330075"/>
              <a:chExt cx="8650663" cy="1699506"/>
            </a:xfrm>
          </p:grpSpPr>
          <p:sp>
            <p:nvSpPr>
              <p:cNvPr id="65" name="Google Shape;65;p5"/>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66" name="Google Shape;66;p5"/>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67" name="Google Shape;67;p5"/>
            <p:cNvGrpSpPr/>
            <p:nvPr/>
          </p:nvGrpSpPr>
          <p:grpSpPr>
            <a:xfrm rot="10800000" flipH="1">
              <a:off x="-4" y="381007"/>
              <a:ext cx="7072430" cy="771744"/>
              <a:chOff x="-9092084" y="330075"/>
              <a:chExt cx="15574609" cy="1699501"/>
            </a:xfrm>
          </p:grpSpPr>
          <p:sp>
            <p:nvSpPr>
              <p:cNvPr id="68" name="Google Shape;68;p5"/>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69" name="Google Shape;69;p5"/>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70" name="Google Shape;70;p5"/>
          <p:cNvGrpSpPr/>
          <p:nvPr/>
        </p:nvGrpSpPr>
        <p:grpSpPr>
          <a:xfrm>
            <a:off x="6946842" y="4472723"/>
            <a:ext cx="2202830" cy="670795"/>
            <a:chOff x="5575242" y="4472723"/>
            <a:chExt cx="2202830" cy="670795"/>
          </a:xfrm>
        </p:grpSpPr>
        <p:sp>
          <p:nvSpPr>
            <p:cNvPr id="71" name="Google Shape;71;p5"/>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5"/>
            <p:cNvGrpSpPr/>
            <p:nvPr/>
          </p:nvGrpSpPr>
          <p:grpSpPr>
            <a:xfrm flipH="1">
              <a:off x="5734850" y="4472723"/>
              <a:ext cx="2040837" cy="670795"/>
              <a:chOff x="1297954" y="330075"/>
              <a:chExt cx="5169293" cy="1699506"/>
            </a:xfrm>
          </p:grpSpPr>
          <p:sp>
            <p:nvSpPr>
              <p:cNvPr id="73" name="Google Shape;73;p5"/>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5"/>
            <p:cNvGrpSpPr/>
            <p:nvPr/>
          </p:nvGrpSpPr>
          <p:grpSpPr>
            <a:xfrm flipH="1">
              <a:off x="5578209" y="4646738"/>
              <a:ext cx="2199863" cy="304563"/>
              <a:chOff x="-5827153" y="330075"/>
              <a:chExt cx="12276019" cy="1699569"/>
            </a:xfrm>
          </p:grpSpPr>
          <p:sp>
            <p:nvSpPr>
              <p:cNvPr id="76" name="Google Shape;76;p5"/>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 name="Google Shape;78;p5"/>
          <p:cNvSpPr txBox="1">
            <a:spLocks noGrp="1"/>
          </p:cNvSpPr>
          <p:nvPr>
            <p:ph type="title"/>
          </p:nvPr>
        </p:nvSpPr>
        <p:spPr>
          <a:xfrm>
            <a:off x="472966" y="392575"/>
            <a:ext cx="5793925"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sz="24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79" name="Google Shape;79;p5"/>
          <p:cNvSpPr txBox="1">
            <a:spLocks noGrp="1"/>
          </p:cNvSpPr>
          <p:nvPr>
            <p:ph type="body" idx="1"/>
          </p:nvPr>
        </p:nvSpPr>
        <p:spPr>
          <a:xfrm>
            <a:off x="477603" y="1327350"/>
            <a:ext cx="8160706" cy="3145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ct val="100000"/>
              <a:buChar char="▰"/>
              <a:defRPr sz="2000"/>
            </a:lvl1pPr>
            <a:lvl2pPr marL="914400" lvl="1" indent="-381000">
              <a:spcBef>
                <a:spcPts val="1000"/>
              </a:spcBef>
              <a:spcAft>
                <a:spcPts val="0"/>
              </a:spcAft>
              <a:buSzPts val="2400"/>
              <a:buChar char="▻"/>
              <a:defRPr sz="2000"/>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pPr lvl="0"/>
            <a:r>
              <a:rPr lang="en-US" dirty="0"/>
              <a:t>Click to edit Master text styles</a:t>
            </a:r>
          </a:p>
          <a:p>
            <a:pPr lvl="1"/>
            <a:r>
              <a:rPr lang="en-US" dirty="0"/>
              <a:t>	</a:t>
            </a:r>
          </a:p>
          <a:p>
            <a:pPr lvl="2"/>
            <a:endParaRPr lang="en-US" dirty="0"/>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8" name="Group 27">
            <a:extLst>
              <a:ext uri="{FF2B5EF4-FFF2-40B4-BE49-F238E27FC236}">
                <a16:creationId xmlns:a16="http://schemas.microsoft.com/office/drawing/2014/main" id="{A86C241F-2B65-4CC4-97B1-E0666E321F25}"/>
              </a:ext>
            </a:extLst>
          </p:cNvPr>
          <p:cNvGrpSpPr/>
          <p:nvPr userDrawn="1"/>
        </p:nvGrpSpPr>
        <p:grpSpPr>
          <a:xfrm>
            <a:off x="156255" y="4704892"/>
            <a:ext cx="1675314" cy="255833"/>
            <a:chOff x="156255" y="4704892"/>
            <a:chExt cx="1675314" cy="255833"/>
          </a:xfrm>
        </p:grpSpPr>
        <p:pic>
          <p:nvPicPr>
            <p:cNvPr id="30" name="Picture 29">
              <a:extLst>
                <a:ext uri="{FF2B5EF4-FFF2-40B4-BE49-F238E27FC236}">
                  <a16:creationId xmlns:a16="http://schemas.microsoft.com/office/drawing/2014/main" id="{36AB2A7C-03EC-46E2-81AE-C8A40C424F80}"/>
                </a:ext>
              </a:extLst>
            </p:cNvPr>
            <p:cNvPicPr>
              <a:picLocks noChangeAspect="1"/>
            </p:cNvPicPr>
            <p:nvPr userDrawn="1"/>
          </p:nvPicPr>
          <p:blipFill>
            <a:blip r:embed="rId2"/>
            <a:stretch>
              <a:fillRect/>
            </a:stretch>
          </p:blipFill>
          <p:spPr>
            <a:xfrm>
              <a:off x="156255" y="4754172"/>
              <a:ext cx="997692" cy="206553"/>
            </a:xfrm>
            <a:prstGeom prst="rect">
              <a:avLst/>
            </a:prstGeom>
            <a:effectLst>
              <a:glow rad="38100">
                <a:schemeClr val="bg1">
                  <a:alpha val="50000"/>
                </a:schemeClr>
              </a:glow>
            </a:effectLst>
          </p:spPr>
        </p:pic>
        <p:pic>
          <p:nvPicPr>
            <p:cNvPr id="31" name="Picture 30">
              <a:extLst>
                <a:ext uri="{FF2B5EF4-FFF2-40B4-BE49-F238E27FC236}">
                  <a16:creationId xmlns:a16="http://schemas.microsoft.com/office/drawing/2014/main" id="{9F4F6818-0DE1-4C22-98E9-CD6D47DC22F8}"/>
                </a:ext>
              </a:extLst>
            </p:cNvPr>
            <p:cNvPicPr>
              <a:picLocks noChangeAspect="1"/>
            </p:cNvPicPr>
            <p:nvPr userDrawn="1"/>
          </p:nvPicPr>
          <p:blipFill>
            <a:blip r:embed="rId3"/>
            <a:stretch>
              <a:fillRect/>
            </a:stretch>
          </p:blipFill>
          <p:spPr>
            <a:xfrm>
              <a:off x="1236609" y="4704892"/>
              <a:ext cx="594960" cy="255833"/>
            </a:xfrm>
            <a:prstGeom prst="rect">
              <a:avLst/>
            </a:prstGeom>
            <a:effectLst>
              <a:glow rad="38100">
                <a:schemeClr val="bg1">
                  <a:alpha val="40000"/>
                </a:schemeClr>
              </a:glow>
            </a:effectLst>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 + 2 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472966" y="392575"/>
            <a:ext cx="5599709"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sz="24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dirty="0"/>
          </a:p>
        </p:txBody>
      </p:sp>
      <p:sp>
        <p:nvSpPr>
          <p:cNvPr id="99" name="Google Shape;99;p6"/>
          <p:cNvSpPr txBox="1">
            <a:spLocks noGrp="1"/>
          </p:cNvSpPr>
          <p:nvPr>
            <p:ph type="body" idx="1"/>
          </p:nvPr>
        </p:nvSpPr>
        <p:spPr>
          <a:xfrm>
            <a:off x="472966" y="1537988"/>
            <a:ext cx="3719609"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pPr lvl="0"/>
            <a:r>
              <a:rPr lang="en-US"/>
              <a:t>Click to edit Master text styles</a:t>
            </a: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pPr lvl="0"/>
            <a:r>
              <a:rPr lang="en-US"/>
              <a:t>Click to edit Master text styles</a:t>
            </a: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6" name="Group 25">
            <a:extLst>
              <a:ext uri="{FF2B5EF4-FFF2-40B4-BE49-F238E27FC236}">
                <a16:creationId xmlns:a16="http://schemas.microsoft.com/office/drawing/2014/main" id="{0C46A1CC-2102-4E5C-BBFA-DA8B36CD45E3}"/>
              </a:ext>
            </a:extLst>
          </p:cNvPr>
          <p:cNvGrpSpPr/>
          <p:nvPr userDrawn="1"/>
        </p:nvGrpSpPr>
        <p:grpSpPr>
          <a:xfrm>
            <a:off x="156255" y="4704892"/>
            <a:ext cx="1675314" cy="255833"/>
            <a:chOff x="156255" y="4704892"/>
            <a:chExt cx="1675314" cy="255833"/>
          </a:xfrm>
        </p:grpSpPr>
        <p:pic>
          <p:nvPicPr>
            <p:cNvPr id="28" name="Picture 27">
              <a:extLst>
                <a:ext uri="{FF2B5EF4-FFF2-40B4-BE49-F238E27FC236}">
                  <a16:creationId xmlns:a16="http://schemas.microsoft.com/office/drawing/2014/main" id="{E8626280-40C6-40CA-9DDC-7DC13AAB6D90}"/>
                </a:ext>
              </a:extLst>
            </p:cNvPr>
            <p:cNvPicPr>
              <a:picLocks noChangeAspect="1"/>
            </p:cNvPicPr>
            <p:nvPr userDrawn="1"/>
          </p:nvPicPr>
          <p:blipFill>
            <a:blip r:embed="rId2"/>
            <a:stretch>
              <a:fillRect/>
            </a:stretch>
          </p:blipFill>
          <p:spPr>
            <a:xfrm>
              <a:off x="156255" y="4754172"/>
              <a:ext cx="997692" cy="206553"/>
            </a:xfrm>
            <a:prstGeom prst="rect">
              <a:avLst/>
            </a:prstGeom>
            <a:effectLst>
              <a:glow rad="38100">
                <a:schemeClr val="bg1">
                  <a:alpha val="50000"/>
                </a:schemeClr>
              </a:glow>
            </a:effectLst>
          </p:spPr>
        </p:pic>
        <p:pic>
          <p:nvPicPr>
            <p:cNvPr id="29" name="Picture 28">
              <a:extLst>
                <a:ext uri="{FF2B5EF4-FFF2-40B4-BE49-F238E27FC236}">
                  <a16:creationId xmlns:a16="http://schemas.microsoft.com/office/drawing/2014/main" id="{76689FB9-D614-4DE8-B6A6-2E4072DD870E}"/>
                </a:ext>
              </a:extLst>
            </p:cNvPr>
            <p:cNvPicPr>
              <a:picLocks noChangeAspect="1"/>
            </p:cNvPicPr>
            <p:nvPr userDrawn="1"/>
          </p:nvPicPr>
          <p:blipFill>
            <a:blip r:embed="rId3"/>
            <a:stretch>
              <a:fillRect/>
            </a:stretch>
          </p:blipFill>
          <p:spPr>
            <a:xfrm>
              <a:off x="1236609" y="4704892"/>
              <a:ext cx="594960" cy="255833"/>
            </a:xfrm>
            <a:prstGeom prst="rect">
              <a:avLst/>
            </a:prstGeom>
            <a:effectLst>
              <a:glow rad="38100">
                <a:schemeClr val="bg1">
                  <a:alpha val="40000"/>
                </a:schemeClr>
              </a:glow>
            </a:effectLst>
          </p:spPr>
        </p:pic>
      </p:grpSp>
      <p:sp>
        <p:nvSpPr>
          <p:cNvPr id="2" name="Footer Placeholder 1">
            <a:extLst>
              <a:ext uri="{FF2B5EF4-FFF2-40B4-BE49-F238E27FC236}">
                <a16:creationId xmlns:a16="http://schemas.microsoft.com/office/drawing/2014/main" id="{ECE7FD63-9B9F-4FDF-8A62-D43A96BF09F2}"/>
              </a:ext>
            </a:extLst>
          </p:cNvPr>
          <p:cNvSpPr>
            <a:spLocks noGrp="1"/>
          </p:cNvSpPr>
          <p:nvPr>
            <p:ph type="ftr" sz="quarter" idx="13"/>
          </p:nvPr>
        </p:nvSpPr>
        <p:spPr/>
        <p:txBody>
          <a:bodyPr/>
          <a:lstStyle>
            <a:lvl1pPr>
              <a:defRPr/>
            </a:lvl1pPr>
          </a:lstStyle>
          <a:p>
            <a:r>
              <a:rPr lang="en-US" dirty="0"/>
              <a:t>Unsupervised Learning</a:t>
            </a:r>
          </a:p>
        </p:txBody>
      </p:sp>
    </p:spTree>
    <p:extLst>
      <p:ext uri="{BB962C8B-B14F-4D97-AF65-F5344CB8AC3E}">
        <p14:creationId xmlns:p14="http://schemas.microsoft.com/office/powerpoint/2010/main" val="2651749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reserve="1">
  <p:cSld name="Title + 3 columns">
    <p:spTree>
      <p:nvGrpSpPr>
        <p:cNvPr id="1"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05" name="Google Shape;105;p7"/>
            <p:cNvGrpSpPr/>
            <p:nvPr/>
          </p:nvGrpSpPr>
          <p:grpSpPr>
            <a:xfrm rot="10800000" flipH="1">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08" name="Google Shape;108;p7"/>
            <p:cNvGrpSpPr/>
            <p:nvPr/>
          </p:nvGrpSpPr>
          <p:grpSpPr>
            <a:xfrm rot="10800000" flipH="1">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9" name="Google Shape;119;p7"/>
          <p:cNvSpPr txBox="1">
            <a:spLocks noGrp="1"/>
          </p:cNvSpPr>
          <p:nvPr>
            <p:ph type="title"/>
          </p:nvPr>
        </p:nvSpPr>
        <p:spPr>
          <a:xfrm>
            <a:off x="472966" y="392575"/>
            <a:ext cx="5599709" cy="766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400"/>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en-US"/>
              <a:t>Click to edit Master title style</a:t>
            </a:r>
            <a:endParaRPr dirty="0"/>
          </a:p>
        </p:txBody>
      </p:sp>
      <p:sp>
        <p:nvSpPr>
          <p:cNvPr id="120" name="Google Shape;120;p7"/>
          <p:cNvSpPr txBox="1">
            <a:spLocks noGrp="1"/>
          </p:cNvSpPr>
          <p:nvPr>
            <p:ph type="body" idx="1"/>
          </p:nvPr>
        </p:nvSpPr>
        <p:spPr>
          <a:xfrm>
            <a:off x="472965" y="1581932"/>
            <a:ext cx="2554013"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pPr lvl="0"/>
            <a:r>
              <a:rPr lang="en-US"/>
              <a:t>Click to edit Master text styles</a:t>
            </a:r>
          </a:p>
        </p:txBody>
      </p:sp>
      <p:sp>
        <p:nvSpPr>
          <p:cNvPr id="121" name="Google Shape;121;p7"/>
          <p:cNvSpPr txBox="1">
            <a:spLocks noGrp="1"/>
          </p:cNvSpPr>
          <p:nvPr>
            <p:ph type="body" idx="2"/>
          </p:nvPr>
        </p:nvSpPr>
        <p:spPr>
          <a:xfrm>
            <a:off x="3268500" y="1581932"/>
            <a:ext cx="2554013"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pPr lvl="0"/>
            <a:r>
              <a:rPr lang="en-US"/>
              <a:t>Click to edit Master text styles</a:t>
            </a:r>
          </a:p>
        </p:txBody>
      </p:sp>
      <p:sp>
        <p:nvSpPr>
          <p:cNvPr id="122" name="Google Shape;122;p7"/>
          <p:cNvSpPr txBox="1">
            <a:spLocks noGrp="1"/>
          </p:cNvSpPr>
          <p:nvPr>
            <p:ph type="body" idx="3"/>
          </p:nvPr>
        </p:nvSpPr>
        <p:spPr>
          <a:xfrm>
            <a:off x="6064035" y="1581932"/>
            <a:ext cx="2554013"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pPr lvl="0"/>
            <a:r>
              <a:rPr lang="en-US"/>
              <a:t>Click to edit Master text styles</a:t>
            </a:r>
          </a:p>
        </p:txBody>
      </p:sp>
      <p:sp>
        <p:nvSpPr>
          <p:cNvPr id="123" name="Google Shape;123;p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7" name="Group 26">
            <a:extLst>
              <a:ext uri="{FF2B5EF4-FFF2-40B4-BE49-F238E27FC236}">
                <a16:creationId xmlns:a16="http://schemas.microsoft.com/office/drawing/2014/main" id="{2BE10A7C-7685-4E59-A619-56DE9FFF4377}"/>
              </a:ext>
            </a:extLst>
          </p:cNvPr>
          <p:cNvGrpSpPr/>
          <p:nvPr userDrawn="1"/>
        </p:nvGrpSpPr>
        <p:grpSpPr>
          <a:xfrm>
            <a:off x="156255" y="4704892"/>
            <a:ext cx="1675314" cy="255833"/>
            <a:chOff x="156255" y="4704892"/>
            <a:chExt cx="1675314" cy="255833"/>
          </a:xfrm>
        </p:grpSpPr>
        <p:pic>
          <p:nvPicPr>
            <p:cNvPr id="29" name="Picture 28">
              <a:extLst>
                <a:ext uri="{FF2B5EF4-FFF2-40B4-BE49-F238E27FC236}">
                  <a16:creationId xmlns:a16="http://schemas.microsoft.com/office/drawing/2014/main" id="{987F53AC-F67E-48C0-8092-32C0CD7A1C2F}"/>
                </a:ext>
              </a:extLst>
            </p:cNvPr>
            <p:cNvPicPr>
              <a:picLocks noChangeAspect="1"/>
            </p:cNvPicPr>
            <p:nvPr userDrawn="1"/>
          </p:nvPicPr>
          <p:blipFill>
            <a:blip r:embed="rId2"/>
            <a:stretch>
              <a:fillRect/>
            </a:stretch>
          </p:blipFill>
          <p:spPr>
            <a:xfrm>
              <a:off x="156255" y="4754172"/>
              <a:ext cx="997692" cy="206553"/>
            </a:xfrm>
            <a:prstGeom prst="rect">
              <a:avLst/>
            </a:prstGeom>
            <a:effectLst>
              <a:glow rad="38100">
                <a:schemeClr val="bg1">
                  <a:alpha val="50000"/>
                </a:schemeClr>
              </a:glow>
            </a:effectLst>
          </p:spPr>
        </p:pic>
        <p:pic>
          <p:nvPicPr>
            <p:cNvPr id="30" name="Picture 29">
              <a:extLst>
                <a:ext uri="{FF2B5EF4-FFF2-40B4-BE49-F238E27FC236}">
                  <a16:creationId xmlns:a16="http://schemas.microsoft.com/office/drawing/2014/main" id="{FE8B91E9-561B-4925-BFB1-94F76E751A9F}"/>
                </a:ext>
              </a:extLst>
            </p:cNvPr>
            <p:cNvPicPr>
              <a:picLocks noChangeAspect="1"/>
            </p:cNvPicPr>
            <p:nvPr userDrawn="1"/>
          </p:nvPicPr>
          <p:blipFill>
            <a:blip r:embed="rId3"/>
            <a:stretch>
              <a:fillRect/>
            </a:stretch>
          </p:blipFill>
          <p:spPr>
            <a:xfrm>
              <a:off x="1236609" y="4704892"/>
              <a:ext cx="594960" cy="255833"/>
            </a:xfrm>
            <a:prstGeom prst="rect">
              <a:avLst/>
            </a:prstGeom>
            <a:effectLst>
              <a:glow rad="38100">
                <a:schemeClr val="bg1">
                  <a:alpha val="40000"/>
                </a:schemeClr>
              </a:glow>
            </a:effectLst>
          </p:spPr>
        </p:pic>
      </p:grpSp>
      <p:sp>
        <p:nvSpPr>
          <p:cNvPr id="2" name="Footer Placeholder 1">
            <a:extLst>
              <a:ext uri="{FF2B5EF4-FFF2-40B4-BE49-F238E27FC236}">
                <a16:creationId xmlns:a16="http://schemas.microsoft.com/office/drawing/2014/main" id="{9B574BA0-D868-4136-8319-CFAEF09DE6B3}"/>
              </a:ext>
            </a:extLst>
          </p:cNvPr>
          <p:cNvSpPr>
            <a:spLocks noGrp="1"/>
          </p:cNvSpPr>
          <p:nvPr>
            <p:ph type="ftr" sz="quarter" idx="13"/>
          </p:nvPr>
        </p:nvSpPr>
        <p:spPr/>
        <p:txBody>
          <a:bodyPr/>
          <a:lstStyle>
            <a:lvl1pPr>
              <a:defRPr/>
            </a:lvl1pPr>
          </a:lstStyle>
          <a:p>
            <a:r>
              <a:rPr lang="en-US" dirty="0"/>
              <a:t>Unsupervised Learning</a:t>
            </a:r>
          </a:p>
        </p:txBody>
      </p:sp>
    </p:spTree>
    <p:extLst>
      <p:ext uri="{BB962C8B-B14F-4D97-AF65-F5344CB8AC3E}">
        <p14:creationId xmlns:p14="http://schemas.microsoft.com/office/powerpoint/2010/main" val="1413003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8"/>
          <p:cNvSpPr txBox="1">
            <a:spLocks noGrp="1"/>
          </p:cNvSpPr>
          <p:nvPr>
            <p:ph type="title"/>
          </p:nvPr>
        </p:nvSpPr>
        <p:spPr>
          <a:xfrm>
            <a:off x="472966" y="392575"/>
            <a:ext cx="5599709"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sz="24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dirty="0"/>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roup 23">
            <a:extLst>
              <a:ext uri="{FF2B5EF4-FFF2-40B4-BE49-F238E27FC236}">
                <a16:creationId xmlns:a16="http://schemas.microsoft.com/office/drawing/2014/main" id="{DC228739-CCB0-48E6-AB59-342509A2717E}"/>
              </a:ext>
            </a:extLst>
          </p:cNvPr>
          <p:cNvGrpSpPr/>
          <p:nvPr userDrawn="1"/>
        </p:nvGrpSpPr>
        <p:grpSpPr>
          <a:xfrm>
            <a:off x="156255" y="4704892"/>
            <a:ext cx="1675314" cy="255833"/>
            <a:chOff x="156255" y="4704892"/>
            <a:chExt cx="1675314" cy="255833"/>
          </a:xfrm>
        </p:grpSpPr>
        <p:pic>
          <p:nvPicPr>
            <p:cNvPr id="26" name="Picture 25">
              <a:extLst>
                <a:ext uri="{FF2B5EF4-FFF2-40B4-BE49-F238E27FC236}">
                  <a16:creationId xmlns:a16="http://schemas.microsoft.com/office/drawing/2014/main" id="{2BB5E447-E63F-48F2-A1D6-671880924C2E}"/>
                </a:ext>
              </a:extLst>
            </p:cNvPr>
            <p:cNvPicPr>
              <a:picLocks noChangeAspect="1"/>
            </p:cNvPicPr>
            <p:nvPr userDrawn="1"/>
          </p:nvPicPr>
          <p:blipFill>
            <a:blip r:embed="rId2"/>
            <a:stretch>
              <a:fillRect/>
            </a:stretch>
          </p:blipFill>
          <p:spPr>
            <a:xfrm>
              <a:off x="156255" y="4754172"/>
              <a:ext cx="997692" cy="206553"/>
            </a:xfrm>
            <a:prstGeom prst="rect">
              <a:avLst/>
            </a:prstGeom>
            <a:effectLst>
              <a:glow rad="38100">
                <a:schemeClr val="bg1">
                  <a:alpha val="50000"/>
                </a:schemeClr>
              </a:glow>
            </a:effectLst>
          </p:spPr>
        </p:pic>
        <p:pic>
          <p:nvPicPr>
            <p:cNvPr id="27" name="Picture 26">
              <a:extLst>
                <a:ext uri="{FF2B5EF4-FFF2-40B4-BE49-F238E27FC236}">
                  <a16:creationId xmlns:a16="http://schemas.microsoft.com/office/drawing/2014/main" id="{62263698-DCBD-4430-881A-3B315431956F}"/>
                </a:ext>
              </a:extLst>
            </p:cNvPr>
            <p:cNvPicPr>
              <a:picLocks noChangeAspect="1"/>
            </p:cNvPicPr>
            <p:nvPr userDrawn="1"/>
          </p:nvPicPr>
          <p:blipFill>
            <a:blip r:embed="rId3"/>
            <a:stretch>
              <a:fillRect/>
            </a:stretch>
          </p:blipFill>
          <p:spPr>
            <a:xfrm>
              <a:off x="1236609" y="4704892"/>
              <a:ext cx="594960" cy="255833"/>
            </a:xfrm>
            <a:prstGeom prst="rect">
              <a:avLst/>
            </a:prstGeom>
            <a:effectLst>
              <a:glow rad="38100">
                <a:schemeClr val="bg1">
                  <a:alpha val="40000"/>
                </a:schemeClr>
              </a:glow>
            </a:effectLst>
          </p:spPr>
        </p:pic>
      </p:grpSp>
      <p:sp>
        <p:nvSpPr>
          <p:cNvPr id="2" name="Footer Placeholder 1">
            <a:extLst>
              <a:ext uri="{FF2B5EF4-FFF2-40B4-BE49-F238E27FC236}">
                <a16:creationId xmlns:a16="http://schemas.microsoft.com/office/drawing/2014/main" id="{12B361B7-860B-41B2-9841-EA352949A77E}"/>
              </a:ext>
            </a:extLst>
          </p:cNvPr>
          <p:cNvSpPr>
            <a:spLocks noGrp="1"/>
          </p:cNvSpPr>
          <p:nvPr>
            <p:ph type="ftr" sz="quarter" idx="13"/>
          </p:nvPr>
        </p:nvSpPr>
        <p:spPr/>
        <p:txBody>
          <a:bodyPr/>
          <a:lstStyle>
            <a:lvl1pPr>
              <a:defRPr/>
            </a:lvl1pPr>
          </a:lstStyle>
          <a:p>
            <a:r>
              <a:rPr lang="en-US" dirty="0"/>
              <a:t>Unsupervised Learning</a:t>
            </a:r>
          </a:p>
        </p:txBody>
      </p:sp>
    </p:spTree>
    <p:extLst>
      <p:ext uri="{BB962C8B-B14F-4D97-AF65-F5344CB8AC3E}">
        <p14:creationId xmlns:p14="http://schemas.microsoft.com/office/powerpoint/2010/main" val="141197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143"/>
        <p:cNvGrpSpPr/>
        <p:nvPr/>
      </p:nvGrpSpPr>
      <p:grpSpPr>
        <a:xfrm>
          <a:off x="0" y="0"/>
          <a:ext cx="0" cy="0"/>
          <a:chOff x="0" y="0"/>
          <a:chExt cx="0" cy="0"/>
        </a:xfrm>
      </p:grpSpPr>
      <p:grpSp>
        <p:nvGrpSpPr>
          <p:cNvPr id="144" name="Google Shape;144;p9"/>
          <p:cNvGrpSpPr/>
          <p:nvPr/>
        </p:nvGrpSpPr>
        <p:grpSpPr>
          <a:xfrm>
            <a:off x="2466138" y="4472723"/>
            <a:ext cx="6686825" cy="670795"/>
            <a:chOff x="5589288" y="4472723"/>
            <a:chExt cx="6686825" cy="670795"/>
          </a:xfrm>
        </p:grpSpPr>
        <p:sp>
          <p:nvSpPr>
            <p:cNvPr id="145" name="Google Shape;145;p9"/>
            <p:cNvSpPr/>
            <p:nvPr/>
          </p:nvSpPr>
          <p:spPr>
            <a:xfrm rot="10800000">
              <a:off x="5589288"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4732169"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4670984"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 name="Google Shape;152;p9"/>
          <p:cNvSpPr txBox="1">
            <a:spLocks noGrp="1"/>
          </p:cNvSpPr>
          <p:nvPr>
            <p:ph type="body" idx="1"/>
          </p:nvPr>
        </p:nvSpPr>
        <p:spPr>
          <a:xfrm>
            <a:off x="2682800" y="4636500"/>
            <a:ext cx="6004200" cy="3156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300"/>
              <a:buNone/>
              <a:defRPr sz="1300"/>
            </a:lvl1pPr>
          </a:lstStyle>
          <a:p>
            <a:pPr lvl="0"/>
            <a:r>
              <a:rPr lang="en-US"/>
              <a:t>Click to edit Master text styles</a:t>
            </a:r>
          </a:p>
        </p:txBody>
      </p:sp>
      <p:sp>
        <p:nvSpPr>
          <p:cNvPr id="153" name="Google Shape;153;p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4" name="Google Shape;154;p9"/>
          <p:cNvGrpSpPr/>
          <p:nvPr/>
        </p:nvGrpSpPr>
        <p:grpSpPr>
          <a:xfrm rot="10800000">
            <a:off x="-8" y="-2"/>
            <a:ext cx="2202830" cy="670795"/>
            <a:chOff x="5575242" y="4472723"/>
            <a:chExt cx="2202830" cy="670795"/>
          </a:xfrm>
        </p:grpSpPr>
        <p:sp>
          <p:nvSpPr>
            <p:cNvPr id="155" name="Google Shape;155;p9"/>
            <p:cNvSpPr/>
            <p:nvPr/>
          </p:nvSpPr>
          <p:spPr>
            <a:xfrm rot="10800000">
              <a:off x="5575242" y="4948334"/>
              <a:ext cx="394200" cy="131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4749366"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 name="Group 23">
            <a:extLst>
              <a:ext uri="{FF2B5EF4-FFF2-40B4-BE49-F238E27FC236}">
                <a16:creationId xmlns:a16="http://schemas.microsoft.com/office/drawing/2014/main" id="{FA7B7CAE-4FEB-49B5-BDD3-0468E7111BCC}"/>
              </a:ext>
            </a:extLst>
          </p:cNvPr>
          <p:cNvGrpSpPr/>
          <p:nvPr userDrawn="1"/>
        </p:nvGrpSpPr>
        <p:grpSpPr>
          <a:xfrm>
            <a:off x="6411038" y="216573"/>
            <a:ext cx="1675314" cy="255833"/>
            <a:chOff x="156255" y="4704892"/>
            <a:chExt cx="1675314" cy="255833"/>
          </a:xfrm>
        </p:grpSpPr>
        <p:pic>
          <p:nvPicPr>
            <p:cNvPr id="26" name="Picture 25">
              <a:extLst>
                <a:ext uri="{FF2B5EF4-FFF2-40B4-BE49-F238E27FC236}">
                  <a16:creationId xmlns:a16="http://schemas.microsoft.com/office/drawing/2014/main" id="{2E67D407-BB56-4CBE-B2F6-5CFD21116F95}"/>
                </a:ext>
              </a:extLst>
            </p:cNvPr>
            <p:cNvPicPr>
              <a:picLocks noChangeAspect="1"/>
            </p:cNvPicPr>
            <p:nvPr userDrawn="1"/>
          </p:nvPicPr>
          <p:blipFill>
            <a:blip r:embed="rId2"/>
            <a:stretch>
              <a:fillRect/>
            </a:stretch>
          </p:blipFill>
          <p:spPr>
            <a:xfrm>
              <a:off x="156255" y="4754172"/>
              <a:ext cx="997692" cy="206553"/>
            </a:xfrm>
            <a:prstGeom prst="rect">
              <a:avLst/>
            </a:prstGeom>
            <a:effectLst>
              <a:glow rad="38100">
                <a:schemeClr val="bg1">
                  <a:alpha val="50000"/>
                </a:schemeClr>
              </a:glow>
            </a:effectLst>
          </p:spPr>
        </p:pic>
        <p:pic>
          <p:nvPicPr>
            <p:cNvPr id="27" name="Picture 26">
              <a:extLst>
                <a:ext uri="{FF2B5EF4-FFF2-40B4-BE49-F238E27FC236}">
                  <a16:creationId xmlns:a16="http://schemas.microsoft.com/office/drawing/2014/main" id="{95C7B80A-4B01-43F5-9071-B388819B7755}"/>
                </a:ext>
              </a:extLst>
            </p:cNvPr>
            <p:cNvPicPr>
              <a:picLocks noChangeAspect="1"/>
            </p:cNvPicPr>
            <p:nvPr userDrawn="1"/>
          </p:nvPicPr>
          <p:blipFill>
            <a:blip r:embed="rId3"/>
            <a:stretch>
              <a:fillRect/>
            </a:stretch>
          </p:blipFill>
          <p:spPr>
            <a:xfrm>
              <a:off x="1236609" y="4704892"/>
              <a:ext cx="594960" cy="255833"/>
            </a:xfrm>
            <a:prstGeom prst="rect">
              <a:avLst/>
            </a:prstGeom>
            <a:effectLst>
              <a:glow rad="38100">
                <a:schemeClr val="bg1">
                  <a:alpha val="40000"/>
                </a:schemeClr>
              </a:glow>
            </a:effectLst>
          </p:spPr>
        </p:pic>
      </p:grpSp>
      <p:pic>
        <p:nvPicPr>
          <p:cNvPr id="23" name="Picture 22" descr="A close up of a logo&#10;&#10;Description automatically generated">
            <a:extLst>
              <a:ext uri="{FF2B5EF4-FFF2-40B4-BE49-F238E27FC236}">
                <a16:creationId xmlns:a16="http://schemas.microsoft.com/office/drawing/2014/main" id="{0CDA3383-06A0-4BA1-97BB-815CEF91C744}"/>
              </a:ext>
            </a:extLst>
          </p:cNvPr>
          <p:cNvPicPr>
            <a:picLocks noChangeAspect="1"/>
          </p:cNvPicPr>
          <p:nvPr userDrawn="1"/>
        </p:nvPicPr>
        <p:blipFill>
          <a:blip r:embed="rId4"/>
          <a:stretch>
            <a:fillRect/>
          </a:stretch>
        </p:blipFill>
        <p:spPr>
          <a:xfrm>
            <a:off x="8086352" y="201797"/>
            <a:ext cx="933640" cy="255833"/>
          </a:xfrm>
          <a:prstGeom prst="rect">
            <a:avLst/>
          </a:prstGeom>
          <a:effectLst>
            <a:glow rad="38100">
              <a:schemeClr val="bg1">
                <a:alpha val="60000"/>
              </a:schemeClr>
            </a:glow>
          </a:effectLst>
        </p:spPr>
      </p:pic>
    </p:spTree>
    <p:extLst>
      <p:ext uri="{BB962C8B-B14F-4D97-AF65-F5344CB8AC3E}">
        <p14:creationId xmlns:p14="http://schemas.microsoft.com/office/powerpoint/2010/main" val="2415094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sp>
        <p:nvSpPr>
          <p:cNvPr id="163" name="Google Shape;163;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64" name="Google Shape;164;p10"/>
          <p:cNvGrpSpPr/>
          <p:nvPr/>
        </p:nvGrpSpPr>
        <p:grpSpPr>
          <a:xfrm>
            <a:off x="6946842" y="4472723"/>
            <a:ext cx="2202830" cy="670795"/>
            <a:chOff x="5575242" y="4472723"/>
            <a:chExt cx="2202830" cy="670795"/>
          </a:xfrm>
        </p:grpSpPr>
        <p:sp>
          <p:nvSpPr>
            <p:cNvPr id="165" name="Google Shape;165;p10"/>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0"/>
            <p:cNvGrpSpPr/>
            <p:nvPr/>
          </p:nvGrpSpPr>
          <p:grpSpPr>
            <a:xfrm flipH="1">
              <a:off x="5734850" y="4472723"/>
              <a:ext cx="2040837" cy="670795"/>
              <a:chOff x="1297954" y="330075"/>
              <a:chExt cx="5169293" cy="1699506"/>
            </a:xfrm>
          </p:grpSpPr>
          <p:sp>
            <p:nvSpPr>
              <p:cNvPr id="167" name="Google Shape;167;p10"/>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0"/>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0"/>
            <p:cNvGrpSpPr/>
            <p:nvPr/>
          </p:nvGrpSpPr>
          <p:grpSpPr>
            <a:xfrm flipH="1">
              <a:off x="5578209" y="4646738"/>
              <a:ext cx="2199863" cy="304563"/>
              <a:chOff x="-5827153" y="330075"/>
              <a:chExt cx="12276019" cy="1699569"/>
            </a:xfrm>
          </p:grpSpPr>
          <p:sp>
            <p:nvSpPr>
              <p:cNvPr id="170" name="Google Shape;170;p10"/>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0"/>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 name="Google Shape;172;p10"/>
          <p:cNvGrpSpPr/>
          <p:nvPr/>
        </p:nvGrpSpPr>
        <p:grpSpPr>
          <a:xfrm rot="10800000">
            <a:off x="-8" y="-2"/>
            <a:ext cx="2202830" cy="670795"/>
            <a:chOff x="5575242" y="4472723"/>
            <a:chExt cx="2202830" cy="670795"/>
          </a:xfrm>
        </p:grpSpPr>
        <p:sp>
          <p:nvSpPr>
            <p:cNvPr id="173" name="Google Shape;173;p10"/>
            <p:cNvSpPr/>
            <p:nvPr/>
          </p:nvSpPr>
          <p:spPr>
            <a:xfrm rot="10800000">
              <a:off x="5575242" y="4948334"/>
              <a:ext cx="394200" cy="131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0"/>
            <p:cNvGrpSpPr/>
            <p:nvPr/>
          </p:nvGrpSpPr>
          <p:grpSpPr>
            <a:xfrm flipH="1">
              <a:off x="5734850" y="4472723"/>
              <a:ext cx="2040837" cy="670795"/>
              <a:chOff x="1297954" y="330075"/>
              <a:chExt cx="5169293" cy="1699506"/>
            </a:xfrm>
          </p:grpSpPr>
          <p:sp>
            <p:nvSpPr>
              <p:cNvPr id="175" name="Google Shape;175;p10"/>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10"/>
            <p:cNvGrpSpPr/>
            <p:nvPr/>
          </p:nvGrpSpPr>
          <p:grpSpPr>
            <a:xfrm flipH="1">
              <a:off x="5578209" y="4646738"/>
              <a:ext cx="2199863" cy="304563"/>
              <a:chOff x="-5827153" y="330075"/>
              <a:chExt cx="12276019" cy="1699569"/>
            </a:xfrm>
          </p:grpSpPr>
          <p:sp>
            <p:nvSpPr>
              <p:cNvPr id="178" name="Google Shape;178;p10"/>
              <p:cNvSpPr/>
              <p:nvPr/>
            </p:nvSpPr>
            <p:spPr>
              <a:xfrm>
                <a:off x="-5827153" y="330144"/>
                <a:ext cx="1061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4749366"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 name="Google Shape;142;p8">
            <a:extLst>
              <a:ext uri="{FF2B5EF4-FFF2-40B4-BE49-F238E27FC236}">
                <a16:creationId xmlns:a16="http://schemas.microsoft.com/office/drawing/2014/main" id="{63EA04F5-37DD-4F41-8D0D-FB73D3FB5E30}"/>
              </a:ext>
            </a:extLst>
          </p:cNvPr>
          <p:cNvSpPr txBox="1">
            <a:spLocks/>
          </p:cNvSpPr>
          <p:nvPr userDrawn="1"/>
        </p:nvSpPr>
        <p:spPr>
          <a:xfrm>
            <a:off x="7615615" y="4632734"/>
            <a:ext cx="1487400" cy="31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1" i="0" u="none" strike="noStrike" cap="none">
                <a:solidFill>
                  <a:srgbClr val="FFFFFF"/>
                </a:solidFill>
                <a:latin typeface="Roboto Condensed"/>
                <a:ea typeface="Roboto Condensed"/>
                <a:cs typeface="Roboto Condensed"/>
                <a:sym typeface="Roboto Condensed"/>
              </a:defRPr>
            </a:lvl1pPr>
            <a:lvl2pPr marR="0" lvl="1" algn="r" rtl="0">
              <a:lnSpc>
                <a:spcPct val="100000"/>
              </a:lnSpc>
              <a:spcBef>
                <a:spcPts val="0"/>
              </a:spcBef>
              <a:spcAft>
                <a:spcPts val="0"/>
              </a:spcAft>
              <a:buClr>
                <a:srgbClr val="000000"/>
              </a:buClr>
              <a:buFont typeface="Arial"/>
              <a:buNone/>
              <a:defRPr sz="1200" b="1" i="0" u="none" strike="noStrike" cap="none">
                <a:solidFill>
                  <a:srgbClr val="FFFFFF"/>
                </a:solidFill>
                <a:latin typeface="Roboto Condensed"/>
                <a:ea typeface="Roboto Condensed"/>
                <a:cs typeface="Roboto Condensed"/>
                <a:sym typeface="Roboto Condensed"/>
              </a:defRPr>
            </a:lvl2pPr>
            <a:lvl3pPr marR="0" lvl="2" algn="r" rtl="0">
              <a:lnSpc>
                <a:spcPct val="100000"/>
              </a:lnSpc>
              <a:spcBef>
                <a:spcPts val="0"/>
              </a:spcBef>
              <a:spcAft>
                <a:spcPts val="0"/>
              </a:spcAft>
              <a:buClr>
                <a:srgbClr val="000000"/>
              </a:buClr>
              <a:buFont typeface="Arial"/>
              <a:buNone/>
              <a:defRPr sz="1200" b="1" i="0" u="none" strike="noStrike" cap="none">
                <a:solidFill>
                  <a:srgbClr val="FFFFFF"/>
                </a:solidFill>
                <a:latin typeface="Roboto Condensed"/>
                <a:ea typeface="Roboto Condensed"/>
                <a:cs typeface="Roboto Condensed"/>
                <a:sym typeface="Roboto Condensed"/>
              </a:defRPr>
            </a:lvl3pPr>
            <a:lvl4pPr marR="0" lvl="3" algn="r" rtl="0">
              <a:lnSpc>
                <a:spcPct val="100000"/>
              </a:lnSpc>
              <a:spcBef>
                <a:spcPts val="0"/>
              </a:spcBef>
              <a:spcAft>
                <a:spcPts val="0"/>
              </a:spcAft>
              <a:buClr>
                <a:srgbClr val="000000"/>
              </a:buClr>
              <a:buFont typeface="Arial"/>
              <a:buNone/>
              <a:defRPr sz="1200" b="1" i="0" u="none" strike="noStrike" cap="none">
                <a:solidFill>
                  <a:srgbClr val="FFFFFF"/>
                </a:solidFill>
                <a:latin typeface="Roboto Condensed"/>
                <a:ea typeface="Roboto Condensed"/>
                <a:cs typeface="Roboto Condensed"/>
                <a:sym typeface="Roboto Condensed"/>
              </a:defRPr>
            </a:lvl4pPr>
            <a:lvl5pPr marR="0" lvl="4" algn="r" rtl="0">
              <a:lnSpc>
                <a:spcPct val="100000"/>
              </a:lnSpc>
              <a:spcBef>
                <a:spcPts val="0"/>
              </a:spcBef>
              <a:spcAft>
                <a:spcPts val="0"/>
              </a:spcAft>
              <a:buClr>
                <a:srgbClr val="000000"/>
              </a:buClr>
              <a:buFont typeface="Arial"/>
              <a:buNone/>
              <a:defRPr sz="1200" b="1" i="0" u="none" strike="noStrike" cap="none">
                <a:solidFill>
                  <a:srgbClr val="FFFFFF"/>
                </a:solidFill>
                <a:latin typeface="Roboto Condensed"/>
                <a:ea typeface="Roboto Condensed"/>
                <a:cs typeface="Roboto Condensed"/>
                <a:sym typeface="Roboto Condensed"/>
              </a:defRPr>
            </a:lvl5pPr>
            <a:lvl6pPr marR="0" lvl="5" algn="r" rtl="0">
              <a:lnSpc>
                <a:spcPct val="100000"/>
              </a:lnSpc>
              <a:spcBef>
                <a:spcPts val="0"/>
              </a:spcBef>
              <a:spcAft>
                <a:spcPts val="0"/>
              </a:spcAft>
              <a:buClr>
                <a:srgbClr val="000000"/>
              </a:buClr>
              <a:buFont typeface="Arial"/>
              <a:buNone/>
              <a:defRPr sz="1200" b="1" i="0" u="none" strike="noStrike" cap="none">
                <a:solidFill>
                  <a:srgbClr val="FFFFFF"/>
                </a:solidFill>
                <a:latin typeface="Roboto Condensed"/>
                <a:ea typeface="Roboto Condensed"/>
                <a:cs typeface="Roboto Condensed"/>
                <a:sym typeface="Roboto Condensed"/>
              </a:defRPr>
            </a:lvl6pPr>
            <a:lvl7pPr marR="0" lvl="6" algn="r" rtl="0">
              <a:lnSpc>
                <a:spcPct val="100000"/>
              </a:lnSpc>
              <a:spcBef>
                <a:spcPts val="0"/>
              </a:spcBef>
              <a:spcAft>
                <a:spcPts val="0"/>
              </a:spcAft>
              <a:buClr>
                <a:srgbClr val="000000"/>
              </a:buClr>
              <a:buFont typeface="Arial"/>
              <a:buNone/>
              <a:defRPr sz="1200" b="1" i="0" u="none" strike="noStrike" cap="none">
                <a:solidFill>
                  <a:srgbClr val="FFFFFF"/>
                </a:solidFill>
                <a:latin typeface="Roboto Condensed"/>
                <a:ea typeface="Roboto Condensed"/>
                <a:cs typeface="Roboto Condensed"/>
                <a:sym typeface="Roboto Condensed"/>
              </a:defRPr>
            </a:lvl7pPr>
            <a:lvl8pPr marR="0" lvl="7" algn="r" rtl="0">
              <a:lnSpc>
                <a:spcPct val="100000"/>
              </a:lnSpc>
              <a:spcBef>
                <a:spcPts val="0"/>
              </a:spcBef>
              <a:spcAft>
                <a:spcPts val="0"/>
              </a:spcAft>
              <a:buClr>
                <a:srgbClr val="000000"/>
              </a:buClr>
              <a:buFont typeface="Arial"/>
              <a:buNone/>
              <a:defRPr sz="1200" b="1" i="0" u="none" strike="noStrike" cap="none">
                <a:solidFill>
                  <a:srgbClr val="FFFFFF"/>
                </a:solidFill>
                <a:latin typeface="Roboto Condensed"/>
                <a:ea typeface="Roboto Condensed"/>
                <a:cs typeface="Roboto Condensed"/>
                <a:sym typeface="Roboto Condensed"/>
              </a:defRPr>
            </a:lvl8pPr>
            <a:lvl9pPr marR="0" lvl="8" algn="r" rtl="0">
              <a:lnSpc>
                <a:spcPct val="100000"/>
              </a:lnSpc>
              <a:spcBef>
                <a:spcPts val="0"/>
              </a:spcBef>
              <a:spcAft>
                <a:spcPts val="0"/>
              </a:spcAft>
              <a:buClr>
                <a:srgbClr val="000000"/>
              </a:buClr>
              <a:buFont typeface="Arial"/>
              <a:buNone/>
              <a:defRPr sz="1200" b="1" i="0" u="none" strike="noStrike" cap="none">
                <a:solidFill>
                  <a:srgbClr val="FFFFFF"/>
                </a:solidFill>
                <a:latin typeface="Roboto Condensed"/>
                <a:ea typeface="Roboto Condensed"/>
                <a:cs typeface="Roboto Condensed"/>
                <a:sym typeface="Roboto Condensed"/>
              </a:defRPr>
            </a:lvl9pPr>
          </a:lstStyle>
          <a:p>
            <a:fld id="{00000000-1234-1234-1234-123412341234}" type="slidenum">
              <a:rPr lang="en" sz="1000" b="0" smtClean="0"/>
              <a:pPr/>
              <a:t>‹#›</a:t>
            </a:fld>
            <a:endParaRPr lang="en" sz="1000" b="0"/>
          </a:p>
        </p:txBody>
      </p:sp>
      <p:grpSp>
        <p:nvGrpSpPr>
          <p:cNvPr id="25" name="Group 24">
            <a:extLst>
              <a:ext uri="{FF2B5EF4-FFF2-40B4-BE49-F238E27FC236}">
                <a16:creationId xmlns:a16="http://schemas.microsoft.com/office/drawing/2014/main" id="{4B9D3C4D-4424-4128-933F-E722ABF50986}"/>
              </a:ext>
            </a:extLst>
          </p:cNvPr>
          <p:cNvGrpSpPr/>
          <p:nvPr userDrawn="1"/>
        </p:nvGrpSpPr>
        <p:grpSpPr>
          <a:xfrm>
            <a:off x="156255" y="4704892"/>
            <a:ext cx="1675314" cy="255833"/>
            <a:chOff x="156255" y="4704892"/>
            <a:chExt cx="1675314" cy="255833"/>
          </a:xfrm>
        </p:grpSpPr>
        <p:pic>
          <p:nvPicPr>
            <p:cNvPr id="27" name="Picture 26">
              <a:extLst>
                <a:ext uri="{FF2B5EF4-FFF2-40B4-BE49-F238E27FC236}">
                  <a16:creationId xmlns:a16="http://schemas.microsoft.com/office/drawing/2014/main" id="{05DE52B2-F7F8-4642-B3AA-4E3465DC6ED4}"/>
                </a:ext>
              </a:extLst>
            </p:cNvPr>
            <p:cNvPicPr>
              <a:picLocks noChangeAspect="1"/>
            </p:cNvPicPr>
            <p:nvPr userDrawn="1"/>
          </p:nvPicPr>
          <p:blipFill>
            <a:blip r:embed="rId2"/>
            <a:stretch>
              <a:fillRect/>
            </a:stretch>
          </p:blipFill>
          <p:spPr>
            <a:xfrm>
              <a:off x="156255" y="4754172"/>
              <a:ext cx="997692" cy="206553"/>
            </a:xfrm>
            <a:prstGeom prst="rect">
              <a:avLst/>
            </a:prstGeom>
            <a:effectLst>
              <a:glow rad="38100">
                <a:schemeClr val="bg1">
                  <a:alpha val="50000"/>
                </a:schemeClr>
              </a:glow>
            </a:effectLst>
          </p:spPr>
        </p:pic>
        <p:pic>
          <p:nvPicPr>
            <p:cNvPr id="28" name="Picture 27">
              <a:extLst>
                <a:ext uri="{FF2B5EF4-FFF2-40B4-BE49-F238E27FC236}">
                  <a16:creationId xmlns:a16="http://schemas.microsoft.com/office/drawing/2014/main" id="{6FA44F4D-3E1F-4393-ACAB-B1FA2C9BC8FB}"/>
                </a:ext>
              </a:extLst>
            </p:cNvPr>
            <p:cNvPicPr>
              <a:picLocks noChangeAspect="1"/>
            </p:cNvPicPr>
            <p:nvPr userDrawn="1"/>
          </p:nvPicPr>
          <p:blipFill>
            <a:blip r:embed="rId3"/>
            <a:stretch>
              <a:fillRect/>
            </a:stretch>
          </p:blipFill>
          <p:spPr>
            <a:xfrm>
              <a:off x="1236609" y="4704892"/>
              <a:ext cx="594960" cy="255833"/>
            </a:xfrm>
            <a:prstGeom prst="rect">
              <a:avLst/>
            </a:prstGeom>
            <a:effectLst>
              <a:glow rad="38100">
                <a:schemeClr val="bg1">
                  <a:alpha val="40000"/>
                </a:schemeClr>
              </a:glow>
            </a:effectLst>
          </p:spPr>
        </p:pic>
      </p:grpSp>
      <p:sp>
        <p:nvSpPr>
          <p:cNvPr id="2" name="Footer Placeholder 1">
            <a:extLst>
              <a:ext uri="{FF2B5EF4-FFF2-40B4-BE49-F238E27FC236}">
                <a16:creationId xmlns:a16="http://schemas.microsoft.com/office/drawing/2014/main" id="{AA4244E3-BE04-4457-B9DC-B4E0B1E93D0F}"/>
              </a:ext>
            </a:extLst>
          </p:cNvPr>
          <p:cNvSpPr>
            <a:spLocks noGrp="1"/>
          </p:cNvSpPr>
          <p:nvPr>
            <p:ph type="ftr" sz="quarter" idx="13"/>
          </p:nvPr>
        </p:nvSpPr>
        <p:spPr/>
        <p:txBody>
          <a:bodyPr/>
          <a:lstStyle>
            <a:lvl1pPr>
              <a:defRPr/>
            </a:lvl1pPr>
          </a:lstStyle>
          <a:p>
            <a:r>
              <a:rPr lang="en-US" dirty="0"/>
              <a:t>Unsupervised Learning</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AA9D5-420C-4D53-9F92-3F99014BDA9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385D1041-32DC-4B39-A5D7-59F5BD979A98}"/>
              </a:ext>
            </a:extLst>
          </p:cNvPr>
          <p:cNvSpPr>
            <a:spLocks noGrp="1"/>
          </p:cNvSpPr>
          <p:nvPr>
            <p:ph idx="1"/>
          </p:nvPr>
        </p:nvSpPr>
        <p:spPr/>
        <p:txBody>
          <a:bodyPr/>
          <a:lstStyle>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a:extLst>
              <a:ext uri="{FF2B5EF4-FFF2-40B4-BE49-F238E27FC236}">
                <a16:creationId xmlns:a16="http://schemas.microsoft.com/office/drawing/2014/main" id="{69B63F0C-A066-4B24-83AE-68BAE5C7F39F}"/>
              </a:ext>
            </a:extLst>
          </p:cNvPr>
          <p:cNvSpPr>
            <a:spLocks noGrp="1"/>
          </p:cNvSpPr>
          <p:nvPr>
            <p:ph type="dt" sz="half" idx="10"/>
          </p:nvPr>
        </p:nvSpPr>
        <p:spPr/>
        <p:txBody>
          <a:bodyPr/>
          <a:lstStyle/>
          <a:p>
            <a:endParaRPr lang="en-SG"/>
          </a:p>
        </p:txBody>
      </p:sp>
      <p:sp>
        <p:nvSpPr>
          <p:cNvPr id="5" name="Footer Placeholder 4">
            <a:extLst>
              <a:ext uri="{FF2B5EF4-FFF2-40B4-BE49-F238E27FC236}">
                <a16:creationId xmlns:a16="http://schemas.microsoft.com/office/drawing/2014/main" id="{CDFCDCA0-C26A-4585-AEB6-5DC8AF4A3988}"/>
              </a:ext>
            </a:extLst>
          </p:cNvPr>
          <p:cNvSpPr>
            <a:spLocks noGrp="1"/>
          </p:cNvSpPr>
          <p:nvPr>
            <p:ph type="ftr" sz="quarter" idx="11"/>
          </p:nvPr>
        </p:nvSpPr>
        <p:spPr/>
        <p:txBody>
          <a:bodyPr/>
          <a:lstStyle>
            <a:lvl1pPr>
              <a:defRPr/>
            </a:lvl1pPr>
          </a:lstStyle>
          <a:p>
            <a:r>
              <a:rPr lang="en-SG" dirty="0"/>
              <a:t>Unsupervised Learning</a:t>
            </a:r>
          </a:p>
        </p:txBody>
      </p:sp>
      <p:sp>
        <p:nvSpPr>
          <p:cNvPr id="6" name="Slide Number Placeholder 5">
            <a:extLst>
              <a:ext uri="{FF2B5EF4-FFF2-40B4-BE49-F238E27FC236}">
                <a16:creationId xmlns:a16="http://schemas.microsoft.com/office/drawing/2014/main" id="{D8E4B6D8-9FA0-4132-8A36-2EDE3043A0F9}"/>
              </a:ext>
            </a:extLst>
          </p:cNvPr>
          <p:cNvSpPr>
            <a:spLocks noGrp="1"/>
          </p:cNvSpPr>
          <p:nvPr>
            <p:ph type="sldNum" sz="quarter" idx="12"/>
          </p:nvPr>
        </p:nvSpPr>
        <p:spPr/>
        <p:txBody>
          <a:bodyPr/>
          <a:lstStyle/>
          <a:p>
            <a:fld id="{B3C6FF40-17F2-49EC-921E-987A970073DB}" type="slidenum">
              <a:rPr lang="en-SG" smtClean="0"/>
              <a:t>‹#›</a:t>
            </a:fld>
            <a:endParaRPr lang="en-SG"/>
          </a:p>
        </p:txBody>
      </p:sp>
    </p:spTree>
    <p:extLst>
      <p:ext uri="{BB962C8B-B14F-4D97-AF65-F5344CB8AC3E}">
        <p14:creationId xmlns:p14="http://schemas.microsoft.com/office/powerpoint/2010/main" val="3079667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2966" y="392575"/>
            <a:ext cx="5599709"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1pPr>
            <a:lvl2pPr lvl="1">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2pPr>
            <a:lvl3pPr lvl="2">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3pPr>
            <a:lvl4pPr lvl="3">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4pPr>
            <a:lvl5pPr lvl="4">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5pPr>
            <a:lvl6pPr lvl="5">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6pPr>
            <a:lvl7pPr lvl="6">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7pPr>
            <a:lvl8pPr lvl="7">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8pPr>
            <a:lvl9pPr lvl="8">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472966" y="1327350"/>
            <a:ext cx="6473909"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000" b="0">
                <a:solidFill>
                  <a:srgbClr val="FFFFFF"/>
                </a:solidFill>
                <a:latin typeface="Roboto Condensed"/>
                <a:ea typeface="Roboto Condensed"/>
                <a:cs typeface="Roboto Condensed"/>
                <a:sym typeface="Roboto Condensed"/>
              </a:defRPr>
            </a:lvl1pPr>
            <a:lvl2pPr lvl="1" algn="r">
              <a:buNone/>
              <a:defRPr sz="1200" b="1">
                <a:solidFill>
                  <a:srgbClr val="FFFFFF"/>
                </a:solidFill>
                <a:latin typeface="Roboto Condensed"/>
                <a:ea typeface="Roboto Condensed"/>
                <a:cs typeface="Roboto Condensed"/>
                <a:sym typeface="Roboto Condensed"/>
              </a:defRPr>
            </a:lvl2pPr>
            <a:lvl3pPr lvl="2" algn="r">
              <a:buNone/>
              <a:defRPr sz="1200" b="1">
                <a:solidFill>
                  <a:srgbClr val="FFFFFF"/>
                </a:solidFill>
                <a:latin typeface="Roboto Condensed"/>
                <a:ea typeface="Roboto Condensed"/>
                <a:cs typeface="Roboto Condensed"/>
                <a:sym typeface="Roboto Condensed"/>
              </a:defRPr>
            </a:lvl3pPr>
            <a:lvl4pPr lvl="3" algn="r">
              <a:buNone/>
              <a:defRPr sz="1200" b="1">
                <a:solidFill>
                  <a:srgbClr val="FFFFFF"/>
                </a:solidFill>
                <a:latin typeface="Roboto Condensed"/>
                <a:ea typeface="Roboto Condensed"/>
                <a:cs typeface="Roboto Condensed"/>
                <a:sym typeface="Roboto Condensed"/>
              </a:defRPr>
            </a:lvl4pPr>
            <a:lvl5pPr lvl="4" algn="r">
              <a:buNone/>
              <a:defRPr sz="1200" b="1">
                <a:solidFill>
                  <a:srgbClr val="FFFFFF"/>
                </a:solidFill>
                <a:latin typeface="Roboto Condensed"/>
                <a:ea typeface="Roboto Condensed"/>
                <a:cs typeface="Roboto Condensed"/>
                <a:sym typeface="Roboto Condensed"/>
              </a:defRPr>
            </a:lvl5pPr>
            <a:lvl6pPr lvl="5" algn="r">
              <a:buNone/>
              <a:defRPr sz="1200" b="1">
                <a:solidFill>
                  <a:srgbClr val="FFFFFF"/>
                </a:solidFill>
                <a:latin typeface="Roboto Condensed"/>
                <a:ea typeface="Roboto Condensed"/>
                <a:cs typeface="Roboto Condensed"/>
                <a:sym typeface="Roboto Condensed"/>
              </a:defRPr>
            </a:lvl6pPr>
            <a:lvl7pPr lvl="6" algn="r">
              <a:buNone/>
              <a:defRPr sz="1200" b="1">
                <a:solidFill>
                  <a:srgbClr val="FFFFFF"/>
                </a:solidFill>
                <a:latin typeface="Roboto Condensed"/>
                <a:ea typeface="Roboto Condensed"/>
                <a:cs typeface="Roboto Condensed"/>
                <a:sym typeface="Roboto Condensed"/>
              </a:defRPr>
            </a:lvl7pPr>
            <a:lvl8pPr lvl="7" algn="r">
              <a:buNone/>
              <a:defRPr sz="1200" b="1">
                <a:solidFill>
                  <a:srgbClr val="FFFFFF"/>
                </a:solidFill>
                <a:latin typeface="Roboto Condensed"/>
                <a:ea typeface="Roboto Condensed"/>
                <a:cs typeface="Roboto Condensed"/>
                <a:sym typeface="Roboto Condensed"/>
              </a:defRPr>
            </a:lvl8pPr>
            <a:lvl9pPr lvl="8" algn="r">
              <a:buNone/>
              <a:defRPr sz="1200" b="1">
                <a:solidFill>
                  <a:srgbClr val="FFFFFF"/>
                </a:solidFill>
                <a:latin typeface="Roboto Condensed"/>
                <a:ea typeface="Roboto Condensed"/>
                <a:cs typeface="Roboto Condensed"/>
                <a:sym typeface="Roboto Condensed"/>
              </a:defRPr>
            </a:lvl9pPr>
          </a:lstStyle>
          <a:p>
            <a:fld id="{00000000-1234-1234-1234-123412341234}" type="slidenum">
              <a:rPr lang="en" smtClean="0"/>
              <a:pPr/>
              <a:t>‹#›</a:t>
            </a:fld>
            <a:endParaRPr lang="en"/>
          </a:p>
        </p:txBody>
      </p:sp>
      <p:sp>
        <p:nvSpPr>
          <p:cNvPr id="2" name="Footer Placeholder 1">
            <a:extLst>
              <a:ext uri="{FF2B5EF4-FFF2-40B4-BE49-F238E27FC236}">
                <a16:creationId xmlns:a16="http://schemas.microsoft.com/office/drawing/2014/main" id="{D685E047-3448-4D74-8F76-0CE284B962C9}"/>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000">
                <a:solidFill>
                  <a:schemeClr val="tx1">
                    <a:tint val="75000"/>
                  </a:schemeClr>
                </a:solidFill>
                <a:latin typeface="Roboto Condensed" pitchFamily="2" charset="0"/>
                <a:ea typeface="Roboto Condensed" pitchFamily="2" charset="0"/>
              </a:defRPr>
            </a:lvl1pPr>
          </a:lstStyle>
          <a:p>
            <a:r>
              <a:rPr lang="en-US" dirty="0"/>
              <a:t>Unsupervised Learning</a:t>
            </a: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1" r:id="rId3"/>
    <p:sldLayoutId id="2147483659" r:id="rId4"/>
    <p:sldLayoutId id="2147483665" r:id="rId5"/>
    <p:sldLayoutId id="2147483661" r:id="rId6"/>
    <p:sldLayoutId id="2147483666" r:id="rId7"/>
    <p:sldLayoutId id="2147483656" r:id="rId8"/>
    <p:sldLayoutId id="2147483663" r:id="rId9"/>
    <p:sldLayoutId id="2147483664" r:id="rId10"/>
    <p:sldLayoutId id="2147483667" r:id="rId11"/>
  </p:sldLayoutIdLst>
  <p:transition>
    <p:fade thruBlk="1"/>
  </p:transition>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5.jpeg"/></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508A7-672E-41E4-A55C-7EEE63346109}"/>
              </a:ext>
            </a:extLst>
          </p:cNvPr>
          <p:cNvSpPr>
            <a:spLocks noGrp="1"/>
          </p:cNvSpPr>
          <p:nvPr>
            <p:ph type="ctrTitle"/>
          </p:nvPr>
        </p:nvSpPr>
        <p:spPr/>
        <p:txBody>
          <a:bodyPr/>
          <a:lstStyle/>
          <a:p>
            <a:r>
              <a:rPr lang="en-SG" dirty="0"/>
              <a:t>Unsupervised Learning</a:t>
            </a:r>
            <a:endParaRPr lang="en-US" dirty="0"/>
          </a:p>
        </p:txBody>
      </p:sp>
      <p:sp>
        <p:nvSpPr>
          <p:cNvPr id="3" name="TextBox 2">
            <a:extLst>
              <a:ext uri="{FF2B5EF4-FFF2-40B4-BE49-F238E27FC236}">
                <a16:creationId xmlns:a16="http://schemas.microsoft.com/office/drawing/2014/main" id="{F2725DCB-2868-FB75-816D-18CF5BC20926}"/>
              </a:ext>
            </a:extLst>
          </p:cNvPr>
          <p:cNvSpPr txBox="1"/>
          <p:nvPr/>
        </p:nvSpPr>
        <p:spPr>
          <a:xfrm>
            <a:off x="7435273" y="4276437"/>
            <a:ext cx="1189749" cy="307777"/>
          </a:xfrm>
          <a:prstGeom prst="rect">
            <a:avLst/>
          </a:prstGeom>
          <a:noFill/>
        </p:spPr>
        <p:txBody>
          <a:bodyPr wrap="none" rtlCol="0">
            <a:spAutoFit/>
          </a:bodyPr>
          <a:lstStyle/>
          <a:p>
            <a:r>
              <a:rPr lang="en-SG" dirty="0">
                <a:solidFill>
                  <a:schemeClr val="bg1"/>
                </a:solidFill>
              </a:rPr>
              <a:t>Brandon Ooi</a:t>
            </a:r>
          </a:p>
        </p:txBody>
      </p:sp>
    </p:spTree>
    <p:extLst>
      <p:ext uri="{BB962C8B-B14F-4D97-AF65-F5344CB8AC3E}">
        <p14:creationId xmlns:p14="http://schemas.microsoft.com/office/powerpoint/2010/main" val="2871718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73FE9-36DB-4561-9C25-29EAA5D1669A}"/>
              </a:ext>
            </a:extLst>
          </p:cNvPr>
          <p:cNvSpPr>
            <a:spLocks noGrp="1"/>
          </p:cNvSpPr>
          <p:nvPr>
            <p:ph type="title"/>
          </p:nvPr>
        </p:nvSpPr>
        <p:spPr/>
        <p:txBody>
          <a:bodyPr/>
          <a:lstStyle/>
          <a:p>
            <a:r>
              <a:rPr lang="en-SG" dirty="0"/>
              <a:t>Cosine Similarity - Example</a:t>
            </a:r>
          </a:p>
        </p:txBody>
      </p:sp>
      <p:sp>
        <p:nvSpPr>
          <p:cNvPr id="4" name="Slide Number Placeholder 3">
            <a:extLst>
              <a:ext uri="{FF2B5EF4-FFF2-40B4-BE49-F238E27FC236}">
                <a16:creationId xmlns:a16="http://schemas.microsoft.com/office/drawing/2014/main" id="{75C163A1-F62F-4C36-AD3E-B490982BBE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5" name="Content Placeholder 2">
            <a:extLst>
              <a:ext uri="{FF2B5EF4-FFF2-40B4-BE49-F238E27FC236}">
                <a16:creationId xmlns:a16="http://schemas.microsoft.com/office/drawing/2014/main" id="{59423EF5-89AF-4369-97BE-A776974DA37E}"/>
              </a:ext>
            </a:extLst>
          </p:cNvPr>
          <p:cNvSpPr txBox="1">
            <a:spLocks/>
          </p:cNvSpPr>
          <p:nvPr/>
        </p:nvSpPr>
        <p:spPr>
          <a:xfrm>
            <a:off x="160256" y="1627662"/>
            <a:ext cx="4501551" cy="221847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eaLnBrk="1" hangingPunct="1">
              <a:lnSpc>
                <a:spcPct val="100000"/>
              </a:lnSpc>
              <a:spcBef>
                <a:spcPts val="1000"/>
              </a:spcBef>
              <a:spcAft>
                <a:spcPts val="0"/>
              </a:spcAft>
              <a:buClr>
                <a:srgbClr val="C7D3E6"/>
              </a:buClr>
              <a:buSzPts val="24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eaLnBrk="1" hangingPunct="1">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eaLnBrk="1" hangingPunct="1">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eaLnBrk="1" hangingPunct="1">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eaLnBrk="1" hangingPunct="1">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eaLnBrk="1" hangingPunct="1">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eaLnBrk="1" hangingPunct="1">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eaLnBrk="1" hangingPunct="1">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r>
              <a:rPr lang="en-SG" dirty="0"/>
              <a:t>Consider the figures S1, S2 and S3 on the right</a:t>
            </a:r>
          </a:p>
          <a:p>
            <a:r>
              <a:rPr lang="en-SG" dirty="0"/>
              <a:t>If we are interested in the relative features instead of size, S1 and S2 should be more similar to each other than S3.</a:t>
            </a:r>
          </a:p>
        </p:txBody>
      </p:sp>
      <p:pic>
        <p:nvPicPr>
          <p:cNvPr id="11" name="Picture 10">
            <a:extLst>
              <a:ext uri="{FF2B5EF4-FFF2-40B4-BE49-F238E27FC236}">
                <a16:creationId xmlns:a16="http://schemas.microsoft.com/office/drawing/2014/main" id="{4FE2FE83-EFF3-43A4-AC21-5E956EBCD97C}"/>
              </a:ext>
            </a:extLst>
          </p:cNvPr>
          <p:cNvPicPr>
            <a:picLocks noChangeAspect="1"/>
          </p:cNvPicPr>
          <p:nvPr/>
        </p:nvPicPr>
        <p:blipFill>
          <a:blip r:embed="rId2"/>
          <a:stretch>
            <a:fillRect/>
          </a:stretch>
        </p:blipFill>
        <p:spPr>
          <a:xfrm>
            <a:off x="4684776" y="1463861"/>
            <a:ext cx="4298968" cy="2836699"/>
          </a:xfrm>
          <a:prstGeom prst="rect">
            <a:avLst/>
          </a:prstGeom>
        </p:spPr>
      </p:pic>
    </p:spTree>
    <p:extLst>
      <p:ext uri="{BB962C8B-B14F-4D97-AF65-F5344CB8AC3E}">
        <p14:creationId xmlns:p14="http://schemas.microsoft.com/office/powerpoint/2010/main" val="3548094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EA52C-65B2-4414-931C-CCE74603BAC0}"/>
              </a:ext>
            </a:extLst>
          </p:cNvPr>
          <p:cNvSpPr>
            <a:spLocks noGrp="1"/>
          </p:cNvSpPr>
          <p:nvPr>
            <p:ph type="title"/>
          </p:nvPr>
        </p:nvSpPr>
        <p:spPr/>
        <p:txBody>
          <a:bodyPr/>
          <a:lstStyle/>
          <a:p>
            <a:r>
              <a:rPr lang="en-SG" dirty="0"/>
              <a:t>Cosine Similarity - Example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F08D7A6-930D-49F0-9CB2-2F1440BA1801}"/>
                  </a:ext>
                </a:extLst>
              </p:cNvPr>
              <p:cNvSpPr>
                <a:spLocks noGrp="1"/>
              </p:cNvSpPr>
              <p:nvPr>
                <p:ph type="body" idx="1"/>
              </p:nvPr>
            </p:nvSpPr>
            <p:spPr/>
            <p:txBody>
              <a:bodyPr/>
              <a:lstStyle/>
              <a:p>
                <a:pPr marL="0" indent="0">
                  <a:buNone/>
                </a:pPr>
                <a:r>
                  <a:rPr lang="en-SG" sz="1600" b="1" u="sng" dirty="0"/>
                  <a:t>Using Euclidean Distance</a:t>
                </a:r>
              </a:p>
              <a:p>
                <a:pPr marL="0" indent="0">
                  <a:buNone/>
                </a:pPr>
                <a:r>
                  <a:rPr lang="en-SG" sz="1600" dirty="0"/>
                  <a:t>d(S1, S2) = √[(4 – 2)</a:t>
                </a:r>
                <a:r>
                  <a:rPr lang="en-SG" sz="1600" baseline="30000" dirty="0"/>
                  <a:t>2</a:t>
                </a:r>
                <a:r>
                  <a:rPr lang="en-SG" sz="1600" dirty="0"/>
                  <a:t> + (2.5 – 1)</a:t>
                </a:r>
                <a:r>
                  <a:rPr lang="en-SG" sz="1600" baseline="30000" dirty="0"/>
                  <a:t>2</a:t>
                </a:r>
                <a:r>
                  <a:rPr lang="en-SG" sz="1600" dirty="0"/>
                  <a:t>] = 2.5</a:t>
                </a:r>
              </a:p>
              <a:p>
                <a:pPr marL="0" indent="0">
                  <a:buNone/>
                </a:pPr>
                <a:r>
                  <a:rPr lang="en-SG" sz="1600" dirty="0"/>
                  <a:t>d(S2, S3) = √[(2 – 1)</a:t>
                </a:r>
                <a:r>
                  <a:rPr lang="en-SG" sz="1600" baseline="30000" dirty="0"/>
                  <a:t>2</a:t>
                </a:r>
                <a:r>
                  <a:rPr lang="en-SG" sz="1600" dirty="0"/>
                  <a:t> + (1 – 2)</a:t>
                </a:r>
                <a:r>
                  <a:rPr lang="en-SG" sz="1600" baseline="30000" dirty="0"/>
                  <a:t>2</a:t>
                </a:r>
                <a:r>
                  <a:rPr lang="en-SG" sz="1600" dirty="0"/>
                  <a:t>] = 1.414</a:t>
                </a:r>
              </a:p>
              <a:p>
                <a:pPr marL="0" indent="0">
                  <a:buNone/>
                </a:pPr>
                <a:r>
                  <a:rPr lang="en-SG" sz="1600" dirty="0"/>
                  <a:t>This implies S2 is more similar to S3 then S1 even though S2 looks nothing like S3.</a:t>
                </a:r>
              </a:p>
              <a:p>
                <a:pPr marL="0" indent="0">
                  <a:buNone/>
                </a:pPr>
                <a:r>
                  <a:rPr lang="en-SG" sz="1600" b="1" u="sng" dirty="0"/>
                  <a:t>Using Cosine Similarity</a:t>
                </a:r>
              </a:p>
              <a:p>
                <a:pPr marL="0" indent="0">
                  <a:buNone/>
                </a:pPr>
                <a:r>
                  <a:rPr lang="en-SG" sz="1600" dirty="0"/>
                  <a:t>cos(S1, S2) = </a:t>
                </a:r>
                <a14:m>
                  <m:oMath xmlns:m="http://schemas.openxmlformats.org/officeDocument/2006/math">
                    <m:f>
                      <m:fPr>
                        <m:ctrlPr>
                          <a:rPr lang="en-SG" sz="1600" i="1" smtClean="0">
                            <a:latin typeface="Cambria Math" panose="02040503050406030204" pitchFamily="18" charset="0"/>
                          </a:rPr>
                        </m:ctrlPr>
                      </m:fPr>
                      <m:num>
                        <m:r>
                          <a:rPr lang="en-SG" sz="1600" b="0" i="1" smtClean="0">
                            <a:latin typeface="Cambria Math"/>
                          </a:rPr>
                          <m:t>4</m:t>
                        </m:r>
                        <m:r>
                          <a:rPr lang="en-SG" sz="1600" b="0" i="1" smtClean="0">
                            <a:latin typeface="Cambria Math"/>
                            <a:ea typeface="Cambria Math"/>
                          </a:rPr>
                          <m:t>×2+2.5×1</m:t>
                        </m:r>
                      </m:num>
                      <m:den>
                        <m:rad>
                          <m:radPr>
                            <m:degHide m:val="on"/>
                            <m:ctrlPr>
                              <a:rPr lang="en-SG" sz="1600" i="1" smtClean="0">
                                <a:latin typeface="Cambria Math" panose="02040503050406030204" pitchFamily="18" charset="0"/>
                              </a:rPr>
                            </m:ctrlPr>
                          </m:radPr>
                          <m:deg/>
                          <m:e>
                            <m:sSup>
                              <m:sSupPr>
                                <m:ctrlPr>
                                  <a:rPr lang="en-SG" sz="1600" i="1" smtClean="0">
                                    <a:latin typeface="Cambria Math" panose="02040503050406030204" pitchFamily="18" charset="0"/>
                                  </a:rPr>
                                </m:ctrlPr>
                              </m:sSupPr>
                              <m:e>
                                <m:r>
                                  <a:rPr lang="en-SG" sz="1600" b="0" i="1" smtClean="0">
                                    <a:latin typeface="Cambria Math"/>
                                  </a:rPr>
                                  <m:t>4</m:t>
                                </m:r>
                              </m:e>
                              <m:sup>
                                <m:r>
                                  <a:rPr lang="en-SG" sz="1600" b="0" i="1" smtClean="0">
                                    <a:latin typeface="Cambria Math"/>
                                  </a:rPr>
                                  <m:t>2</m:t>
                                </m:r>
                              </m:sup>
                            </m:sSup>
                            <m:r>
                              <a:rPr lang="en-SG" sz="1600" b="0" i="1" smtClean="0">
                                <a:latin typeface="Cambria Math"/>
                              </a:rPr>
                              <m:t>+</m:t>
                            </m:r>
                            <m:sSup>
                              <m:sSupPr>
                                <m:ctrlPr>
                                  <a:rPr lang="en-SG" sz="1600" b="0" i="1" smtClean="0">
                                    <a:latin typeface="Cambria Math" panose="02040503050406030204" pitchFamily="18" charset="0"/>
                                  </a:rPr>
                                </m:ctrlPr>
                              </m:sSupPr>
                              <m:e>
                                <m:r>
                                  <a:rPr lang="en-SG" sz="1600" b="0" i="1" smtClean="0">
                                    <a:latin typeface="Cambria Math"/>
                                  </a:rPr>
                                  <m:t>2.5</m:t>
                                </m:r>
                              </m:e>
                              <m:sup>
                                <m:r>
                                  <a:rPr lang="en-SG" sz="1600" b="0" i="1" smtClean="0">
                                    <a:latin typeface="Cambria Math"/>
                                  </a:rPr>
                                  <m:t>2</m:t>
                                </m:r>
                              </m:sup>
                            </m:sSup>
                          </m:e>
                        </m:rad>
                        <m:r>
                          <a:rPr lang="en-SG" sz="1600" i="1" smtClean="0">
                            <a:latin typeface="Cambria Math"/>
                            <a:ea typeface="Cambria Math"/>
                          </a:rPr>
                          <m:t>×</m:t>
                        </m:r>
                        <m:rad>
                          <m:radPr>
                            <m:degHide m:val="on"/>
                            <m:ctrlPr>
                              <a:rPr lang="en-SG" sz="1600" i="1">
                                <a:latin typeface="Cambria Math" panose="02040503050406030204" pitchFamily="18" charset="0"/>
                              </a:rPr>
                            </m:ctrlPr>
                          </m:radPr>
                          <m:deg/>
                          <m:e>
                            <m:sSup>
                              <m:sSupPr>
                                <m:ctrlPr>
                                  <a:rPr lang="en-SG" sz="1600" i="1">
                                    <a:latin typeface="Cambria Math" panose="02040503050406030204" pitchFamily="18" charset="0"/>
                                  </a:rPr>
                                </m:ctrlPr>
                              </m:sSupPr>
                              <m:e>
                                <m:r>
                                  <a:rPr lang="en-SG" sz="1600" b="0" i="1" smtClean="0">
                                    <a:latin typeface="Cambria Math"/>
                                  </a:rPr>
                                  <m:t>2</m:t>
                                </m:r>
                              </m:e>
                              <m:sup>
                                <m:r>
                                  <a:rPr lang="en-SG" sz="1600" i="1">
                                    <a:latin typeface="Cambria Math"/>
                                  </a:rPr>
                                  <m:t>2</m:t>
                                </m:r>
                              </m:sup>
                            </m:sSup>
                            <m:r>
                              <a:rPr lang="en-SG" sz="1600" i="1">
                                <a:latin typeface="Cambria Math"/>
                              </a:rPr>
                              <m:t>+</m:t>
                            </m:r>
                            <m:sSup>
                              <m:sSupPr>
                                <m:ctrlPr>
                                  <a:rPr lang="en-SG" sz="1600" i="1">
                                    <a:latin typeface="Cambria Math" panose="02040503050406030204" pitchFamily="18" charset="0"/>
                                  </a:rPr>
                                </m:ctrlPr>
                              </m:sSupPr>
                              <m:e>
                                <m:r>
                                  <a:rPr lang="en-SG" sz="1600" b="0" i="1" smtClean="0">
                                    <a:latin typeface="Cambria Math"/>
                                  </a:rPr>
                                  <m:t>1</m:t>
                                </m:r>
                              </m:e>
                              <m:sup>
                                <m:r>
                                  <a:rPr lang="en-SG" sz="1600" i="1">
                                    <a:latin typeface="Cambria Math"/>
                                  </a:rPr>
                                  <m:t>2</m:t>
                                </m:r>
                              </m:sup>
                            </m:sSup>
                          </m:e>
                        </m:rad>
                      </m:den>
                    </m:f>
                  </m:oMath>
                </a14:m>
                <a:r>
                  <a:rPr lang="en-SG" sz="1600" dirty="0"/>
                  <a:t>=0.9955</a:t>
                </a:r>
              </a:p>
              <a:p>
                <a:pPr marL="0" indent="0">
                  <a:buNone/>
                </a:pPr>
                <a:r>
                  <a:rPr lang="en-SG" sz="1600" dirty="0"/>
                  <a:t>cos(S2, S3) = </a:t>
                </a:r>
                <a14:m>
                  <m:oMath xmlns:m="http://schemas.openxmlformats.org/officeDocument/2006/math">
                    <m:f>
                      <m:fPr>
                        <m:ctrlPr>
                          <a:rPr lang="en-SG" sz="1600" i="1">
                            <a:latin typeface="Cambria Math" panose="02040503050406030204" pitchFamily="18" charset="0"/>
                          </a:rPr>
                        </m:ctrlPr>
                      </m:fPr>
                      <m:num>
                        <m:r>
                          <a:rPr lang="en-SG" sz="1600" b="0" i="1" smtClean="0">
                            <a:latin typeface="Cambria Math"/>
                          </a:rPr>
                          <m:t>2</m:t>
                        </m:r>
                        <m:r>
                          <a:rPr lang="en-SG" sz="1600" i="1">
                            <a:latin typeface="Cambria Math"/>
                            <a:ea typeface="Cambria Math"/>
                          </a:rPr>
                          <m:t>×</m:t>
                        </m:r>
                        <m:r>
                          <a:rPr lang="en-SG" sz="1600" b="0" i="1" smtClean="0">
                            <a:latin typeface="Cambria Math"/>
                            <a:ea typeface="Cambria Math"/>
                          </a:rPr>
                          <m:t>1</m:t>
                        </m:r>
                        <m:r>
                          <a:rPr lang="en-SG" sz="1600" i="1">
                            <a:latin typeface="Cambria Math"/>
                            <a:ea typeface="Cambria Math"/>
                          </a:rPr>
                          <m:t>+</m:t>
                        </m:r>
                        <m:r>
                          <a:rPr lang="en-SG" sz="1600" b="0" i="1" smtClean="0">
                            <a:latin typeface="Cambria Math"/>
                            <a:ea typeface="Cambria Math"/>
                          </a:rPr>
                          <m:t>1</m:t>
                        </m:r>
                        <m:r>
                          <a:rPr lang="en-SG" sz="1600" i="1">
                            <a:latin typeface="Cambria Math"/>
                            <a:ea typeface="Cambria Math"/>
                          </a:rPr>
                          <m:t>×</m:t>
                        </m:r>
                        <m:r>
                          <a:rPr lang="en-SG" sz="1600" b="0" i="1" smtClean="0">
                            <a:latin typeface="Cambria Math"/>
                            <a:ea typeface="Cambria Math"/>
                          </a:rPr>
                          <m:t>2</m:t>
                        </m:r>
                      </m:num>
                      <m:den>
                        <m:rad>
                          <m:radPr>
                            <m:degHide m:val="on"/>
                            <m:ctrlPr>
                              <a:rPr lang="en-SG" sz="1600" i="1">
                                <a:latin typeface="Cambria Math" panose="02040503050406030204" pitchFamily="18" charset="0"/>
                              </a:rPr>
                            </m:ctrlPr>
                          </m:radPr>
                          <m:deg/>
                          <m:e>
                            <m:sSup>
                              <m:sSupPr>
                                <m:ctrlPr>
                                  <a:rPr lang="en-SG" sz="1600" i="1">
                                    <a:latin typeface="Cambria Math" panose="02040503050406030204" pitchFamily="18" charset="0"/>
                                  </a:rPr>
                                </m:ctrlPr>
                              </m:sSupPr>
                              <m:e>
                                <m:r>
                                  <a:rPr lang="en-SG" sz="1600" b="0" i="1" smtClean="0">
                                    <a:latin typeface="Cambria Math"/>
                                  </a:rPr>
                                  <m:t>2</m:t>
                                </m:r>
                              </m:e>
                              <m:sup>
                                <m:r>
                                  <a:rPr lang="en-SG" sz="1600" i="1">
                                    <a:latin typeface="Cambria Math"/>
                                  </a:rPr>
                                  <m:t>2</m:t>
                                </m:r>
                              </m:sup>
                            </m:sSup>
                            <m:r>
                              <a:rPr lang="en-SG" sz="1600" i="1">
                                <a:latin typeface="Cambria Math"/>
                              </a:rPr>
                              <m:t>+</m:t>
                            </m:r>
                            <m:sSup>
                              <m:sSupPr>
                                <m:ctrlPr>
                                  <a:rPr lang="en-SG" sz="1600" i="1">
                                    <a:latin typeface="Cambria Math" panose="02040503050406030204" pitchFamily="18" charset="0"/>
                                  </a:rPr>
                                </m:ctrlPr>
                              </m:sSupPr>
                              <m:e>
                                <m:r>
                                  <a:rPr lang="en-SG" sz="1600" b="0" i="1" smtClean="0">
                                    <a:latin typeface="Cambria Math"/>
                                  </a:rPr>
                                  <m:t>1</m:t>
                                </m:r>
                              </m:e>
                              <m:sup>
                                <m:r>
                                  <a:rPr lang="en-SG" sz="1600" i="1">
                                    <a:latin typeface="Cambria Math"/>
                                  </a:rPr>
                                  <m:t>2</m:t>
                                </m:r>
                              </m:sup>
                            </m:sSup>
                          </m:e>
                        </m:rad>
                        <m:r>
                          <a:rPr lang="en-SG" sz="1600" i="1">
                            <a:latin typeface="Cambria Math"/>
                            <a:ea typeface="Cambria Math"/>
                          </a:rPr>
                          <m:t>×</m:t>
                        </m:r>
                        <m:rad>
                          <m:radPr>
                            <m:degHide m:val="on"/>
                            <m:ctrlPr>
                              <a:rPr lang="en-SG" sz="1600" i="1">
                                <a:latin typeface="Cambria Math" panose="02040503050406030204" pitchFamily="18" charset="0"/>
                              </a:rPr>
                            </m:ctrlPr>
                          </m:radPr>
                          <m:deg/>
                          <m:e>
                            <m:sSup>
                              <m:sSupPr>
                                <m:ctrlPr>
                                  <a:rPr lang="en-SG" sz="1600" i="1">
                                    <a:latin typeface="Cambria Math" panose="02040503050406030204" pitchFamily="18" charset="0"/>
                                  </a:rPr>
                                </m:ctrlPr>
                              </m:sSupPr>
                              <m:e>
                                <m:r>
                                  <a:rPr lang="en-SG" sz="1600" b="0" i="1" smtClean="0">
                                    <a:latin typeface="Cambria Math"/>
                                  </a:rPr>
                                  <m:t>1</m:t>
                                </m:r>
                              </m:e>
                              <m:sup>
                                <m:r>
                                  <a:rPr lang="en-SG" sz="1600" i="1">
                                    <a:latin typeface="Cambria Math"/>
                                  </a:rPr>
                                  <m:t>2</m:t>
                                </m:r>
                              </m:sup>
                            </m:sSup>
                            <m:r>
                              <a:rPr lang="en-SG" sz="1600" i="1">
                                <a:latin typeface="Cambria Math"/>
                              </a:rPr>
                              <m:t>+</m:t>
                            </m:r>
                            <m:sSup>
                              <m:sSupPr>
                                <m:ctrlPr>
                                  <a:rPr lang="en-SG" sz="1600" i="1">
                                    <a:latin typeface="Cambria Math" panose="02040503050406030204" pitchFamily="18" charset="0"/>
                                  </a:rPr>
                                </m:ctrlPr>
                              </m:sSupPr>
                              <m:e>
                                <m:r>
                                  <a:rPr lang="en-SG" sz="1600" b="0" i="1" smtClean="0">
                                    <a:latin typeface="Cambria Math"/>
                                  </a:rPr>
                                  <m:t>2</m:t>
                                </m:r>
                              </m:e>
                              <m:sup>
                                <m:r>
                                  <a:rPr lang="en-SG" sz="1600" i="1">
                                    <a:latin typeface="Cambria Math"/>
                                  </a:rPr>
                                  <m:t>2</m:t>
                                </m:r>
                              </m:sup>
                            </m:sSup>
                          </m:e>
                        </m:rad>
                      </m:den>
                    </m:f>
                  </m:oMath>
                </a14:m>
                <a:r>
                  <a:rPr lang="en-SG" sz="1600" dirty="0"/>
                  <a:t>=0.8</a:t>
                </a:r>
              </a:p>
              <a:p>
                <a:pPr marL="0" indent="0">
                  <a:buNone/>
                </a:pPr>
                <a:r>
                  <a:rPr lang="en-SG" sz="1600" dirty="0"/>
                  <a:t>This implies that S2 is more similar to S1 then S3.</a:t>
                </a:r>
              </a:p>
              <a:p>
                <a:pPr marL="0" indent="0">
                  <a:buNone/>
                </a:pPr>
                <a:r>
                  <a:rPr lang="en-SG" sz="1600" dirty="0"/>
                  <a:t>[</a:t>
                </a:r>
                <a:r>
                  <a:rPr lang="en-SG" sz="1600" i="1" dirty="0"/>
                  <a:t>The higher the value, the more similar they are</a:t>
                </a:r>
                <a:r>
                  <a:rPr lang="en-SG" sz="1600" dirty="0"/>
                  <a:t>]</a:t>
                </a:r>
              </a:p>
            </p:txBody>
          </p:sp>
        </mc:Choice>
        <mc:Fallback xmlns="">
          <p:sp>
            <p:nvSpPr>
              <p:cNvPr id="3" name="Text Placeholder 2">
                <a:extLst>
                  <a:ext uri="{FF2B5EF4-FFF2-40B4-BE49-F238E27FC236}">
                    <a16:creationId xmlns:a16="http://schemas.microsoft.com/office/drawing/2014/main" id="{0F08D7A6-930D-49F0-9CB2-2F1440BA1801}"/>
                  </a:ext>
                </a:extLst>
              </p:cNvPr>
              <p:cNvSpPr>
                <a:spLocks noGrp="1" noRot="1" noChangeAspect="1" noMove="1" noResize="1" noEditPoints="1" noAdjustHandles="1" noChangeArrowheads="1" noChangeShapeType="1" noTextEdit="1"/>
              </p:cNvSpPr>
              <p:nvPr>
                <p:ph type="body" idx="1"/>
              </p:nvPr>
            </p:nvSpPr>
            <p:spPr>
              <a:blipFill>
                <a:blip r:embed="rId3"/>
                <a:stretch>
                  <a:fillRect l="-373" b="-5620"/>
                </a:stretch>
              </a:blipFill>
            </p:spPr>
            <p:txBody>
              <a:bodyPr/>
              <a:lstStyle/>
              <a:p>
                <a:r>
                  <a:rPr lang="en-SG">
                    <a:noFill/>
                  </a:rPr>
                  <a:t> </a:t>
                </a:r>
              </a:p>
            </p:txBody>
          </p:sp>
        </mc:Fallback>
      </mc:AlternateContent>
      <p:sp>
        <p:nvSpPr>
          <p:cNvPr id="4" name="Slide Number Placeholder 3">
            <a:extLst>
              <a:ext uri="{FF2B5EF4-FFF2-40B4-BE49-F238E27FC236}">
                <a16:creationId xmlns:a16="http://schemas.microsoft.com/office/drawing/2014/main" id="{3373A79F-B0A5-4A5E-87ED-D400B55ABC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11923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F2D36-4540-4D40-8BC2-89274EA770A3}"/>
              </a:ext>
            </a:extLst>
          </p:cNvPr>
          <p:cNvSpPr>
            <a:spLocks noGrp="1"/>
          </p:cNvSpPr>
          <p:nvPr>
            <p:ph type="title"/>
          </p:nvPr>
        </p:nvSpPr>
        <p:spPr/>
        <p:txBody>
          <a:bodyPr/>
          <a:lstStyle/>
          <a:p>
            <a:r>
              <a:rPr lang="en-SG" dirty="0"/>
              <a:t>Clustering Algorithms</a:t>
            </a:r>
          </a:p>
        </p:txBody>
      </p:sp>
      <p:sp>
        <p:nvSpPr>
          <p:cNvPr id="3" name="Text Placeholder 2">
            <a:extLst>
              <a:ext uri="{FF2B5EF4-FFF2-40B4-BE49-F238E27FC236}">
                <a16:creationId xmlns:a16="http://schemas.microsoft.com/office/drawing/2014/main" id="{CC925697-AB53-47CF-BD35-BB2835545C4C}"/>
              </a:ext>
            </a:extLst>
          </p:cNvPr>
          <p:cNvSpPr>
            <a:spLocks noGrp="1"/>
          </p:cNvSpPr>
          <p:nvPr>
            <p:ph type="body" idx="1"/>
          </p:nvPr>
        </p:nvSpPr>
        <p:spPr/>
        <p:txBody>
          <a:bodyPr/>
          <a:lstStyle/>
          <a:p>
            <a:pPr>
              <a:lnSpc>
                <a:spcPct val="110000"/>
              </a:lnSpc>
            </a:pPr>
            <a:r>
              <a:rPr lang="en-US" altLang="en-US" sz="1800" dirty="0"/>
              <a:t>Partitioning-based clustering</a:t>
            </a:r>
          </a:p>
          <a:p>
            <a:pPr lvl="1">
              <a:lnSpc>
                <a:spcPct val="110000"/>
              </a:lnSpc>
            </a:pPr>
            <a:r>
              <a:rPr lang="en-US" altLang="en-US" sz="1800" dirty="0"/>
              <a:t>K-means clustering: Each cluster is represented by the center of the cluster</a:t>
            </a:r>
          </a:p>
          <a:p>
            <a:pPr lvl="1">
              <a:lnSpc>
                <a:spcPct val="110000"/>
              </a:lnSpc>
            </a:pPr>
            <a:r>
              <a:rPr lang="en-US" altLang="en-US" sz="1800" dirty="0"/>
              <a:t>K-medoids clustering: Each cluster is represented by one of the objects in the cluster</a:t>
            </a:r>
          </a:p>
          <a:p>
            <a:pPr lvl="1">
              <a:lnSpc>
                <a:spcPct val="110000"/>
              </a:lnSpc>
            </a:pPr>
            <a:r>
              <a:rPr lang="en-US" altLang="en-US" sz="1800" dirty="0"/>
              <a:t>K = number of clusters to be formed during the clustering process.</a:t>
            </a:r>
          </a:p>
          <a:p>
            <a:pPr>
              <a:lnSpc>
                <a:spcPct val="110000"/>
              </a:lnSpc>
            </a:pPr>
            <a:r>
              <a:rPr lang="en-US" altLang="en-US" sz="1800" dirty="0"/>
              <a:t>Hierarchical clustering</a:t>
            </a:r>
          </a:p>
          <a:p>
            <a:pPr lvl="1">
              <a:lnSpc>
                <a:spcPct val="110000"/>
              </a:lnSpc>
            </a:pPr>
            <a:r>
              <a:rPr lang="en-US" altLang="en-US" sz="1800" dirty="0"/>
              <a:t>Agglomerative clustering (bottom up)</a:t>
            </a:r>
          </a:p>
          <a:p>
            <a:pPr lvl="1">
              <a:lnSpc>
                <a:spcPct val="110000"/>
              </a:lnSpc>
            </a:pPr>
            <a:r>
              <a:rPr lang="en-US" altLang="en-US" sz="1800" dirty="0"/>
              <a:t>Divisive clustering (top down)</a:t>
            </a:r>
          </a:p>
          <a:p>
            <a:endParaRPr lang="en-SG" sz="1800" dirty="0"/>
          </a:p>
        </p:txBody>
      </p:sp>
      <p:sp>
        <p:nvSpPr>
          <p:cNvPr id="4" name="Slide Number Placeholder 3">
            <a:extLst>
              <a:ext uri="{FF2B5EF4-FFF2-40B4-BE49-F238E27FC236}">
                <a16:creationId xmlns:a16="http://schemas.microsoft.com/office/drawing/2014/main" id="{B7A2705F-6D43-4929-A272-B62DEAB2A3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5" name="Footer Placeholder 4">
            <a:extLst>
              <a:ext uri="{FF2B5EF4-FFF2-40B4-BE49-F238E27FC236}">
                <a16:creationId xmlns:a16="http://schemas.microsoft.com/office/drawing/2014/main" id="{39B51A1B-8B26-4B7A-8A27-D953E5C5DBCA}"/>
              </a:ext>
            </a:extLst>
          </p:cNvPr>
          <p:cNvSpPr>
            <a:spLocks noGrp="1"/>
          </p:cNvSpPr>
          <p:nvPr>
            <p:ph type="ftr" sz="quarter" idx="4294967295"/>
          </p:nvPr>
        </p:nvSpPr>
        <p:spPr>
          <a:xfrm>
            <a:off x="3028950" y="4767263"/>
            <a:ext cx="3086100" cy="274637"/>
          </a:xfrm>
        </p:spPr>
        <p:txBody>
          <a:bodyPr/>
          <a:lstStyle/>
          <a:p>
            <a:r>
              <a:rPr lang="en-US"/>
              <a:t>Unsupervised Learning</a:t>
            </a:r>
            <a:endParaRPr lang="en-US" dirty="0"/>
          </a:p>
        </p:txBody>
      </p:sp>
    </p:spTree>
    <p:extLst>
      <p:ext uri="{BB962C8B-B14F-4D97-AF65-F5344CB8AC3E}">
        <p14:creationId xmlns:p14="http://schemas.microsoft.com/office/powerpoint/2010/main" val="2804515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C04D9-6431-461A-A981-B1FC475FE251}"/>
              </a:ext>
            </a:extLst>
          </p:cNvPr>
          <p:cNvSpPr>
            <a:spLocks noGrp="1"/>
          </p:cNvSpPr>
          <p:nvPr>
            <p:ph type="title"/>
          </p:nvPr>
        </p:nvSpPr>
        <p:spPr/>
        <p:txBody>
          <a:bodyPr/>
          <a:lstStyle/>
          <a:p>
            <a:r>
              <a:rPr lang="en-SG" dirty="0"/>
              <a:t>Steps for K-Means Clustering</a:t>
            </a:r>
          </a:p>
        </p:txBody>
      </p:sp>
      <p:sp>
        <p:nvSpPr>
          <p:cNvPr id="3" name="Text Placeholder 2">
            <a:extLst>
              <a:ext uri="{FF2B5EF4-FFF2-40B4-BE49-F238E27FC236}">
                <a16:creationId xmlns:a16="http://schemas.microsoft.com/office/drawing/2014/main" id="{5678CF75-E2BE-44E9-A866-72EC6FCB201B}"/>
              </a:ext>
            </a:extLst>
          </p:cNvPr>
          <p:cNvSpPr>
            <a:spLocks noGrp="1"/>
          </p:cNvSpPr>
          <p:nvPr>
            <p:ph type="body" idx="1"/>
          </p:nvPr>
        </p:nvSpPr>
        <p:spPr>
          <a:xfrm>
            <a:off x="472966" y="1327350"/>
            <a:ext cx="8520205" cy="3145500"/>
          </a:xfrm>
        </p:spPr>
        <p:txBody>
          <a:bodyPr/>
          <a:lstStyle/>
          <a:p>
            <a:pPr marL="0" indent="0">
              <a:buNone/>
            </a:pPr>
            <a:r>
              <a:rPr lang="en-SG" sz="1200" dirty="0"/>
              <a:t>Step 1: Decide the Number of Clusters.</a:t>
            </a:r>
          </a:p>
          <a:p>
            <a:pPr lvl="1"/>
            <a:r>
              <a:rPr lang="en-SG" sz="1200" dirty="0"/>
              <a:t>There is no magic formula to calculate this before hand and it has to be an iterative process</a:t>
            </a:r>
          </a:p>
          <a:p>
            <a:pPr marL="0" indent="0">
              <a:buNone/>
            </a:pPr>
            <a:r>
              <a:rPr lang="en-SG" sz="1200" dirty="0"/>
              <a:t>Step 2: Assign Centroids.</a:t>
            </a:r>
          </a:p>
          <a:p>
            <a:pPr lvl="1"/>
            <a:r>
              <a:rPr lang="en-SG" sz="1200" dirty="0"/>
              <a:t>Randomly select the number of observations or points. The number of centroid should be equal to the number of clusters</a:t>
            </a:r>
          </a:p>
          <a:p>
            <a:pPr marL="0" indent="0">
              <a:buNone/>
            </a:pPr>
            <a:r>
              <a:rPr lang="en-SG" sz="1200" dirty="0"/>
              <a:t>Step 3: Distance from Centroids.</a:t>
            </a:r>
          </a:p>
          <a:p>
            <a:pPr lvl="1"/>
            <a:r>
              <a:rPr lang="en-SG" sz="1200" dirty="0"/>
              <a:t>Calculate the distance of each of the observations from the centroids and assign the points to the closest centroid.</a:t>
            </a:r>
          </a:p>
          <a:p>
            <a:pPr marL="0" indent="0">
              <a:buNone/>
            </a:pPr>
            <a:r>
              <a:rPr lang="en-SG" sz="1200" dirty="0"/>
              <a:t>Step 4: Recalculate Centroids.</a:t>
            </a:r>
          </a:p>
          <a:p>
            <a:pPr lvl="1"/>
            <a:r>
              <a:rPr lang="en-SG" sz="1200" dirty="0"/>
              <a:t>The centroids of the clusters are recalculated. If the points in the cluster change due to assignment of the observations to different clusters in Step 3, the mean or the centroid of that cluster could change</a:t>
            </a:r>
          </a:p>
          <a:p>
            <a:pPr marL="0" indent="0">
              <a:buNone/>
            </a:pPr>
            <a:r>
              <a:rPr lang="en-SG" sz="1200" dirty="0"/>
              <a:t>Step 5: Repeat Step 3 &amp; Step 4 until the Centroids do not move.</a:t>
            </a:r>
          </a:p>
          <a:p>
            <a:r>
              <a:rPr lang="en-SG" sz="1200" dirty="0"/>
              <a:t>Sometimes, the centroid may take a long time to stabilize or might never stabilize. In such cases, we can stop after a certain number of iterations or if the centroid move less a certain threshold.</a:t>
            </a:r>
          </a:p>
          <a:p>
            <a:endParaRPr lang="en-SG" sz="1200" dirty="0"/>
          </a:p>
        </p:txBody>
      </p:sp>
      <p:sp>
        <p:nvSpPr>
          <p:cNvPr id="4" name="Slide Number Placeholder 3">
            <a:extLst>
              <a:ext uri="{FF2B5EF4-FFF2-40B4-BE49-F238E27FC236}">
                <a16:creationId xmlns:a16="http://schemas.microsoft.com/office/drawing/2014/main" id="{0884FDC5-FB14-4181-94CD-B5C0C496C0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5" name="Footer Placeholder 4">
            <a:extLst>
              <a:ext uri="{FF2B5EF4-FFF2-40B4-BE49-F238E27FC236}">
                <a16:creationId xmlns:a16="http://schemas.microsoft.com/office/drawing/2014/main" id="{331BC0EB-C661-49A7-BFB0-90353DD58648}"/>
              </a:ext>
            </a:extLst>
          </p:cNvPr>
          <p:cNvSpPr>
            <a:spLocks noGrp="1"/>
          </p:cNvSpPr>
          <p:nvPr>
            <p:ph type="ftr" sz="quarter" idx="4294967295"/>
          </p:nvPr>
        </p:nvSpPr>
        <p:spPr>
          <a:xfrm>
            <a:off x="3028950" y="4767263"/>
            <a:ext cx="3086100" cy="274637"/>
          </a:xfrm>
        </p:spPr>
        <p:txBody>
          <a:bodyPr/>
          <a:lstStyle/>
          <a:p>
            <a:r>
              <a:rPr lang="en-US" dirty="0"/>
              <a:t>Unsupervised Learning</a:t>
            </a:r>
          </a:p>
        </p:txBody>
      </p:sp>
    </p:spTree>
    <p:extLst>
      <p:ext uri="{BB962C8B-B14F-4D97-AF65-F5344CB8AC3E}">
        <p14:creationId xmlns:p14="http://schemas.microsoft.com/office/powerpoint/2010/main" val="567082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576CB-48EF-405E-9AD2-7C7D37726ADC}"/>
              </a:ext>
            </a:extLst>
          </p:cNvPr>
          <p:cNvSpPr>
            <a:spLocks noGrp="1"/>
          </p:cNvSpPr>
          <p:nvPr>
            <p:ph type="title"/>
          </p:nvPr>
        </p:nvSpPr>
        <p:spPr/>
        <p:txBody>
          <a:bodyPr/>
          <a:lstStyle/>
          <a:p>
            <a:r>
              <a:rPr lang="en-SG" dirty="0"/>
              <a:t>K-Means Clustering Algorithm</a:t>
            </a:r>
          </a:p>
        </p:txBody>
      </p:sp>
      <p:sp>
        <p:nvSpPr>
          <p:cNvPr id="4" name="Slide Number Placeholder 3">
            <a:extLst>
              <a:ext uri="{FF2B5EF4-FFF2-40B4-BE49-F238E27FC236}">
                <a16:creationId xmlns:a16="http://schemas.microsoft.com/office/drawing/2014/main" id="{FF6A60EE-4B9E-4956-A803-9E5FBEDF57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5" name="Picture 4">
            <a:extLst>
              <a:ext uri="{FF2B5EF4-FFF2-40B4-BE49-F238E27FC236}">
                <a16:creationId xmlns:a16="http://schemas.microsoft.com/office/drawing/2014/main" id="{4FCFA2EC-7516-4712-BF68-6D730FE95F76}"/>
              </a:ext>
            </a:extLst>
          </p:cNvPr>
          <p:cNvPicPr>
            <a:picLocks noChangeAspect="1"/>
          </p:cNvPicPr>
          <p:nvPr/>
        </p:nvPicPr>
        <p:blipFill>
          <a:blip r:embed="rId2"/>
          <a:stretch>
            <a:fillRect/>
          </a:stretch>
        </p:blipFill>
        <p:spPr>
          <a:xfrm>
            <a:off x="331564" y="1405597"/>
            <a:ext cx="6443980" cy="3230903"/>
          </a:xfrm>
          <a:prstGeom prst="rect">
            <a:avLst/>
          </a:prstGeom>
        </p:spPr>
      </p:pic>
    </p:spTree>
    <p:extLst>
      <p:ext uri="{BB962C8B-B14F-4D97-AF65-F5344CB8AC3E}">
        <p14:creationId xmlns:p14="http://schemas.microsoft.com/office/powerpoint/2010/main" val="2234653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AAA20-AC90-48DF-81B1-90877587549A}"/>
              </a:ext>
            </a:extLst>
          </p:cNvPr>
          <p:cNvSpPr>
            <a:spLocks noGrp="1"/>
          </p:cNvSpPr>
          <p:nvPr>
            <p:ph type="title"/>
          </p:nvPr>
        </p:nvSpPr>
        <p:spPr/>
        <p:txBody>
          <a:bodyPr/>
          <a:lstStyle/>
          <a:p>
            <a:r>
              <a:rPr lang="en-US" altLang="en-US" dirty="0"/>
              <a:t>How To Choose k?</a:t>
            </a:r>
            <a:endParaRPr lang="en-SG" dirty="0"/>
          </a:p>
        </p:txBody>
      </p:sp>
      <p:sp>
        <p:nvSpPr>
          <p:cNvPr id="3" name="Text Placeholder 2">
            <a:extLst>
              <a:ext uri="{FF2B5EF4-FFF2-40B4-BE49-F238E27FC236}">
                <a16:creationId xmlns:a16="http://schemas.microsoft.com/office/drawing/2014/main" id="{89B0E6D9-387A-4FB4-AF84-B98D8E276D8C}"/>
              </a:ext>
            </a:extLst>
          </p:cNvPr>
          <p:cNvSpPr>
            <a:spLocks noGrp="1"/>
          </p:cNvSpPr>
          <p:nvPr>
            <p:ph type="body" idx="1"/>
          </p:nvPr>
        </p:nvSpPr>
        <p:spPr>
          <a:xfrm>
            <a:off x="477603" y="1327350"/>
            <a:ext cx="5395296" cy="3145500"/>
          </a:xfrm>
        </p:spPr>
        <p:txBody>
          <a:bodyPr/>
          <a:lstStyle/>
          <a:p>
            <a:r>
              <a:rPr lang="en-US" altLang="en-US" dirty="0"/>
              <a:t>Usually, the business problem or practical constraints will limit the value of k</a:t>
            </a:r>
          </a:p>
          <a:p>
            <a:r>
              <a:rPr lang="en-US" altLang="en-US" dirty="0"/>
              <a:t>The most straightforward way is to run clustering operations multiple times with different values of k. Use the value of k that gives the best performance – e.g. best SSE value.</a:t>
            </a:r>
          </a:p>
          <a:p>
            <a:r>
              <a:rPr lang="en-US" altLang="en-US" dirty="0">
                <a:solidFill>
                  <a:srgbClr val="FF0000"/>
                </a:solidFill>
              </a:rPr>
              <a:t>Elbow method</a:t>
            </a:r>
            <a:r>
              <a:rPr lang="en-US" altLang="en-US" dirty="0"/>
              <a:t> – plot a graph of number of clusters vs performance measure and choose the best value (“at the elbow”)</a:t>
            </a:r>
          </a:p>
          <a:p>
            <a:endParaRPr lang="en-SG" dirty="0"/>
          </a:p>
        </p:txBody>
      </p:sp>
      <p:sp>
        <p:nvSpPr>
          <p:cNvPr id="4" name="Slide Number Placeholder 3">
            <a:extLst>
              <a:ext uri="{FF2B5EF4-FFF2-40B4-BE49-F238E27FC236}">
                <a16:creationId xmlns:a16="http://schemas.microsoft.com/office/drawing/2014/main" id="{A0E27257-FC6D-42B4-BB36-5CAFCEA517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11" name="Picture 10">
            <a:extLst>
              <a:ext uri="{FF2B5EF4-FFF2-40B4-BE49-F238E27FC236}">
                <a16:creationId xmlns:a16="http://schemas.microsoft.com/office/drawing/2014/main" id="{227B697F-30D6-45A4-8C15-09EB82721F27}"/>
              </a:ext>
            </a:extLst>
          </p:cNvPr>
          <p:cNvPicPr>
            <a:picLocks noChangeAspect="1"/>
          </p:cNvPicPr>
          <p:nvPr/>
        </p:nvPicPr>
        <p:blipFill>
          <a:blip r:embed="rId2"/>
          <a:stretch>
            <a:fillRect/>
          </a:stretch>
        </p:blipFill>
        <p:spPr>
          <a:xfrm>
            <a:off x="5498194" y="1429311"/>
            <a:ext cx="3419563" cy="2652960"/>
          </a:xfrm>
          <a:prstGeom prst="rect">
            <a:avLst/>
          </a:prstGeom>
        </p:spPr>
      </p:pic>
    </p:spTree>
    <p:extLst>
      <p:ext uri="{BB962C8B-B14F-4D97-AF65-F5344CB8AC3E}">
        <p14:creationId xmlns:p14="http://schemas.microsoft.com/office/powerpoint/2010/main" val="96569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478A3-1EE3-40B7-8579-2DB1D21CF370}"/>
              </a:ext>
            </a:extLst>
          </p:cNvPr>
          <p:cNvSpPr>
            <a:spLocks noGrp="1"/>
          </p:cNvSpPr>
          <p:nvPr>
            <p:ph type="title"/>
          </p:nvPr>
        </p:nvSpPr>
        <p:spPr/>
        <p:txBody>
          <a:bodyPr/>
          <a:lstStyle/>
          <a:p>
            <a:r>
              <a:rPr lang="en-SG" dirty="0"/>
              <a:t>Silhouette Score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24DC6A2-ED35-453F-B6DD-87DBDF5C9A1A}"/>
                  </a:ext>
                </a:extLst>
              </p:cNvPr>
              <p:cNvSpPr>
                <a:spLocks noGrp="1"/>
              </p:cNvSpPr>
              <p:nvPr>
                <p:ph type="body" idx="1"/>
              </p:nvPr>
            </p:nvSpPr>
            <p:spPr/>
            <p:txBody>
              <a:bodyPr/>
              <a:lstStyle/>
              <a:p>
                <a:pPr marL="0" indent="0">
                  <a:buNone/>
                </a:pPr>
                <a:r>
                  <a:rPr lang="en-SG" sz="1800" dirty="0"/>
                  <a:t>Silhouette coefficient of a </a:t>
                </a:r>
                <a:r>
                  <a:rPr lang="en-SG" sz="1800" dirty="0">
                    <a:solidFill>
                      <a:srgbClr val="FF0000"/>
                    </a:solidFill>
                  </a:rPr>
                  <a:t>single</a:t>
                </a:r>
                <a:r>
                  <a:rPr lang="en-SG" sz="1800" dirty="0"/>
                  <a:t> data point </a:t>
                </a:r>
                <a:r>
                  <a:rPr lang="en-SG" sz="1800" i="1" dirty="0"/>
                  <a:t>x</a:t>
                </a:r>
                <a:r>
                  <a:rPr lang="en-SG" sz="1800" dirty="0"/>
                  <a:t> is </a:t>
                </a:r>
                <a14:m>
                  <m:oMath xmlns:m="http://schemas.openxmlformats.org/officeDocument/2006/math">
                    <m:f>
                      <m:fPr>
                        <m:ctrlPr>
                          <a:rPr lang="en-SG" sz="1800" i="1" smtClean="0">
                            <a:latin typeface="Cambria Math" panose="02040503050406030204" pitchFamily="18" charset="0"/>
                          </a:rPr>
                        </m:ctrlPr>
                      </m:fPr>
                      <m:num>
                        <m:r>
                          <a:rPr lang="en-SG" sz="1800" b="0" i="1" smtClean="0">
                            <a:latin typeface="Cambria Math" panose="02040503050406030204" pitchFamily="18" charset="0"/>
                          </a:rPr>
                          <m:t>𝑏</m:t>
                        </m:r>
                        <m:r>
                          <a:rPr lang="en-SG" sz="1800" b="0" i="1" smtClean="0">
                            <a:latin typeface="Cambria Math" panose="02040503050406030204" pitchFamily="18" charset="0"/>
                          </a:rPr>
                          <m:t> −</m:t>
                        </m:r>
                        <m:r>
                          <a:rPr lang="en-SG" sz="1800" b="0" i="1" smtClean="0">
                            <a:latin typeface="Cambria Math" panose="02040503050406030204" pitchFamily="18" charset="0"/>
                          </a:rPr>
                          <m:t>𝑎</m:t>
                        </m:r>
                      </m:num>
                      <m:den>
                        <m:r>
                          <m:rPr>
                            <m:sty m:val="p"/>
                          </m:rPr>
                          <a:rPr lang="en-SG" sz="1800" b="0" i="0" smtClean="0">
                            <a:latin typeface="Cambria Math" panose="02040503050406030204" pitchFamily="18" charset="0"/>
                          </a:rPr>
                          <m:t>max</m:t>
                        </m:r>
                        <m:r>
                          <a:rPr lang="en-SG" sz="1800" b="0" i="1" smtClean="0">
                            <a:latin typeface="Cambria Math" panose="02040503050406030204" pitchFamily="18" charset="0"/>
                          </a:rPr>
                          <m:t>⁡(</m:t>
                        </m:r>
                        <m:r>
                          <a:rPr lang="en-SG" sz="1800" b="0" i="1" smtClean="0">
                            <a:latin typeface="Cambria Math" panose="02040503050406030204" pitchFamily="18" charset="0"/>
                          </a:rPr>
                          <m:t>𝑎</m:t>
                        </m:r>
                        <m:r>
                          <a:rPr lang="en-SG" sz="1800" b="0" i="1" smtClean="0">
                            <a:latin typeface="Cambria Math" panose="02040503050406030204" pitchFamily="18" charset="0"/>
                          </a:rPr>
                          <m:t>,</m:t>
                        </m:r>
                        <m:r>
                          <a:rPr lang="en-SG" sz="1800" b="0" i="1" smtClean="0">
                            <a:latin typeface="Cambria Math" panose="02040503050406030204" pitchFamily="18" charset="0"/>
                          </a:rPr>
                          <m:t>𝑏</m:t>
                        </m:r>
                        <m:r>
                          <a:rPr lang="en-SG" sz="1800" b="0" i="1" smtClean="0">
                            <a:latin typeface="Cambria Math" panose="02040503050406030204" pitchFamily="18" charset="0"/>
                          </a:rPr>
                          <m:t>)</m:t>
                        </m:r>
                      </m:den>
                    </m:f>
                  </m:oMath>
                </a14:m>
                <a:endParaRPr lang="en-SG" sz="1800" dirty="0"/>
              </a:p>
              <a:p>
                <a:pPr marL="0" indent="0">
                  <a:buNone/>
                </a:pPr>
                <a:r>
                  <a:rPr lang="en-SG" sz="1800" dirty="0"/>
                  <a:t>Where </a:t>
                </a:r>
              </a:p>
              <a:p>
                <a:pPr marL="0" indent="0">
                  <a:buNone/>
                </a:pPr>
                <a:r>
                  <a:rPr lang="en-SG" sz="1600" i="1" dirty="0"/>
                  <a:t>a  (cluster cohesion) is the average distance between data point x and  all the other points in the cluster</a:t>
                </a:r>
              </a:p>
              <a:p>
                <a:pPr marL="0" indent="0">
                  <a:buNone/>
                </a:pPr>
                <a:r>
                  <a:rPr lang="en-SG" sz="1600" i="1" dirty="0"/>
                  <a:t>b (cluster separation) is the average distance between point x and all the other points in the nearest cluster.</a:t>
                </a:r>
              </a:p>
              <a:p>
                <a:r>
                  <a:rPr lang="en-SG" sz="1800" dirty="0"/>
                  <a:t>Value of silhouette coefficient ranges from -1 to 1. </a:t>
                </a:r>
              </a:p>
              <a:p>
                <a:r>
                  <a:rPr lang="en-SG" sz="1800" dirty="0"/>
                  <a:t>For ideal cluster, b &gt; a and a = 0, we then have coefficient = b/b = 1</a:t>
                </a:r>
              </a:p>
              <a:p>
                <a:r>
                  <a:rPr lang="en-SG" sz="1800" dirty="0"/>
                  <a:t>Note that the coefficient is calculated for one single data point, to get an overall picture, we can use the </a:t>
                </a:r>
                <a:r>
                  <a:rPr lang="en-SG" sz="1800" dirty="0">
                    <a:solidFill>
                      <a:srgbClr val="FF0000"/>
                    </a:solidFill>
                  </a:rPr>
                  <a:t>average value of all the data points</a:t>
                </a:r>
                <a:r>
                  <a:rPr lang="en-SG" sz="1800" dirty="0"/>
                  <a:t>. </a:t>
                </a:r>
              </a:p>
              <a:p>
                <a:endParaRPr lang="en-SG" sz="1800" dirty="0"/>
              </a:p>
            </p:txBody>
          </p:sp>
        </mc:Choice>
        <mc:Fallback xmlns="">
          <p:sp>
            <p:nvSpPr>
              <p:cNvPr id="3" name="Text Placeholder 2">
                <a:extLst>
                  <a:ext uri="{FF2B5EF4-FFF2-40B4-BE49-F238E27FC236}">
                    <a16:creationId xmlns:a16="http://schemas.microsoft.com/office/drawing/2014/main" id="{E24DC6A2-ED35-453F-B6DD-87DBDF5C9A1A}"/>
                  </a:ext>
                </a:extLst>
              </p:cNvPr>
              <p:cNvSpPr>
                <a:spLocks noGrp="1" noRot="1" noChangeAspect="1" noMove="1" noResize="1" noEditPoints="1" noAdjustHandles="1" noChangeArrowheads="1" noChangeShapeType="1" noTextEdit="1"/>
              </p:cNvSpPr>
              <p:nvPr>
                <p:ph type="body" idx="1"/>
              </p:nvPr>
            </p:nvSpPr>
            <p:spPr>
              <a:blipFill>
                <a:blip r:embed="rId3"/>
                <a:stretch>
                  <a:fillRect l="-597" b="-5039"/>
                </a:stretch>
              </a:blipFill>
            </p:spPr>
            <p:txBody>
              <a:bodyPr/>
              <a:lstStyle/>
              <a:p>
                <a:r>
                  <a:rPr lang="en-SG">
                    <a:noFill/>
                  </a:rPr>
                  <a:t> </a:t>
                </a:r>
              </a:p>
            </p:txBody>
          </p:sp>
        </mc:Fallback>
      </mc:AlternateContent>
      <p:sp>
        <p:nvSpPr>
          <p:cNvPr id="4" name="Slide Number Placeholder 3">
            <a:extLst>
              <a:ext uri="{FF2B5EF4-FFF2-40B4-BE49-F238E27FC236}">
                <a16:creationId xmlns:a16="http://schemas.microsoft.com/office/drawing/2014/main" id="{2677DACB-070B-4DC9-9C50-696A778519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3758713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ECC12-54E4-4928-A22C-2C2CD787AD4C}"/>
              </a:ext>
            </a:extLst>
          </p:cNvPr>
          <p:cNvSpPr>
            <a:spLocks noGrp="1"/>
          </p:cNvSpPr>
          <p:nvPr>
            <p:ph type="title"/>
          </p:nvPr>
        </p:nvSpPr>
        <p:spPr/>
        <p:txBody>
          <a:bodyPr/>
          <a:lstStyle/>
          <a:p>
            <a:r>
              <a:rPr lang="en-SG" dirty="0"/>
              <a:t>Hierarchical Clustering</a:t>
            </a:r>
          </a:p>
        </p:txBody>
      </p:sp>
      <p:sp>
        <p:nvSpPr>
          <p:cNvPr id="3" name="Text Placeholder 2">
            <a:extLst>
              <a:ext uri="{FF2B5EF4-FFF2-40B4-BE49-F238E27FC236}">
                <a16:creationId xmlns:a16="http://schemas.microsoft.com/office/drawing/2014/main" id="{A37D9FD1-6AC1-444E-A148-48F3A58E3B29}"/>
              </a:ext>
            </a:extLst>
          </p:cNvPr>
          <p:cNvSpPr>
            <a:spLocks noGrp="1"/>
          </p:cNvSpPr>
          <p:nvPr>
            <p:ph type="body" idx="1"/>
          </p:nvPr>
        </p:nvSpPr>
        <p:spPr>
          <a:xfrm>
            <a:off x="477603" y="1327350"/>
            <a:ext cx="4980518" cy="3145500"/>
          </a:xfrm>
        </p:spPr>
        <p:txBody>
          <a:bodyPr/>
          <a:lstStyle/>
          <a:p>
            <a:r>
              <a:rPr lang="en-US" altLang="en-US" sz="1600" dirty="0"/>
              <a:t>Partition clustering algorithms like k-means create a single level cluster. Hierarchical clustering forms a tree structure that can suggest different clustering at different levels.</a:t>
            </a:r>
          </a:p>
          <a:p>
            <a:r>
              <a:rPr lang="en-US" altLang="en-US" sz="1600" dirty="0"/>
              <a:t>At the lowest level, each data object is in its own cluster</a:t>
            </a:r>
          </a:p>
          <a:p>
            <a:r>
              <a:rPr lang="en-US" altLang="en-US" sz="1600" dirty="0"/>
              <a:t>At the highest level, all data objects are in the same cluster</a:t>
            </a:r>
          </a:p>
          <a:p>
            <a:r>
              <a:rPr lang="en-US" altLang="en-US" sz="1600" dirty="0"/>
              <a:t>Two types of hierarchical clustering algorithms</a:t>
            </a:r>
          </a:p>
          <a:p>
            <a:pPr lvl="1"/>
            <a:r>
              <a:rPr lang="en-US" altLang="en-US" sz="1600" dirty="0"/>
              <a:t>Agglomerative clustering (bottom up)</a:t>
            </a:r>
          </a:p>
          <a:p>
            <a:pPr lvl="1"/>
            <a:r>
              <a:rPr lang="en-US" altLang="en-US" sz="1600" dirty="0"/>
              <a:t>Divisive clustering (top down)</a:t>
            </a:r>
          </a:p>
          <a:p>
            <a:endParaRPr lang="en-SG" sz="1600" dirty="0"/>
          </a:p>
        </p:txBody>
      </p:sp>
      <p:sp>
        <p:nvSpPr>
          <p:cNvPr id="4" name="Slide Number Placeholder 3">
            <a:extLst>
              <a:ext uri="{FF2B5EF4-FFF2-40B4-BE49-F238E27FC236}">
                <a16:creationId xmlns:a16="http://schemas.microsoft.com/office/drawing/2014/main" id="{41CC791D-8B86-4433-979E-86D32007A9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6" name="Picture 5">
            <a:extLst>
              <a:ext uri="{FF2B5EF4-FFF2-40B4-BE49-F238E27FC236}">
                <a16:creationId xmlns:a16="http://schemas.microsoft.com/office/drawing/2014/main" id="{B25D0B68-FC4F-467C-B6CE-94F725836B7D}"/>
              </a:ext>
            </a:extLst>
          </p:cNvPr>
          <p:cNvPicPr>
            <a:picLocks noChangeAspect="1"/>
          </p:cNvPicPr>
          <p:nvPr/>
        </p:nvPicPr>
        <p:blipFill>
          <a:blip r:embed="rId2"/>
          <a:stretch>
            <a:fillRect/>
          </a:stretch>
        </p:blipFill>
        <p:spPr>
          <a:xfrm>
            <a:off x="5527159" y="1327350"/>
            <a:ext cx="3381171" cy="2898836"/>
          </a:xfrm>
          <a:prstGeom prst="rect">
            <a:avLst/>
          </a:prstGeom>
        </p:spPr>
      </p:pic>
    </p:spTree>
    <p:extLst>
      <p:ext uri="{BB962C8B-B14F-4D97-AF65-F5344CB8AC3E}">
        <p14:creationId xmlns:p14="http://schemas.microsoft.com/office/powerpoint/2010/main" val="19332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8FC2-F22A-40A3-AA5D-3ADCE046D7A4}"/>
              </a:ext>
            </a:extLst>
          </p:cNvPr>
          <p:cNvSpPr>
            <a:spLocks noGrp="1"/>
          </p:cNvSpPr>
          <p:nvPr>
            <p:ph type="title"/>
          </p:nvPr>
        </p:nvSpPr>
        <p:spPr/>
        <p:txBody>
          <a:bodyPr/>
          <a:lstStyle/>
          <a:p>
            <a:r>
              <a:rPr lang="en-SG" dirty="0"/>
              <a:t>Agglomerative Clustering</a:t>
            </a:r>
          </a:p>
        </p:txBody>
      </p:sp>
      <p:sp>
        <p:nvSpPr>
          <p:cNvPr id="3" name="Text Placeholder 2">
            <a:extLst>
              <a:ext uri="{FF2B5EF4-FFF2-40B4-BE49-F238E27FC236}">
                <a16:creationId xmlns:a16="http://schemas.microsoft.com/office/drawing/2014/main" id="{4D5F9866-279C-4127-868E-C35D78EB0EE1}"/>
              </a:ext>
            </a:extLst>
          </p:cNvPr>
          <p:cNvSpPr>
            <a:spLocks noGrp="1"/>
          </p:cNvSpPr>
          <p:nvPr>
            <p:ph type="body" idx="1"/>
          </p:nvPr>
        </p:nvSpPr>
        <p:spPr>
          <a:xfrm>
            <a:off x="477604" y="1327350"/>
            <a:ext cx="4518602" cy="3145500"/>
          </a:xfrm>
        </p:spPr>
        <p:txBody>
          <a:bodyPr/>
          <a:lstStyle/>
          <a:p>
            <a:pPr>
              <a:lnSpc>
                <a:spcPct val="110000"/>
              </a:lnSpc>
            </a:pPr>
            <a:r>
              <a:rPr lang="en-US" altLang="en-US" sz="2400" dirty="0"/>
              <a:t>Start with each object as a cluster</a:t>
            </a:r>
          </a:p>
          <a:p>
            <a:pPr>
              <a:lnSpc>
                <a:spcPct val="110000"/>
              </a:lnSpc>
            </a:pPr>
            <a:r>
              <a:rPr lang="en-US" altLang="en-US" sz="2400" dirty="0"/>
              <a:t>Iteratively merge the two clusters with the minimum distance from each other -  until we are left with a single cluster comprising all objects</a:t>
            </a:r>
          </a:p>
          <a:p>
            <a:endParaRPr lang="en-SG" sz="2400" dirty="0"/>
          </a:p>
        </p:txBody>
      </p:sp>
      <p:sp>
        <p:nvSpPr>
          <p:cNvPr id="4" name="Slide Number Placeholder 3">
            <a:extLst>
              <a:ext uri="{FF2B5EF4-FFF2-40B4-BE49-F238E27FC236}">
                <a16:creationId xmlns:a16="http://schemas.microsoft.com/office/drawing/2014/main" id="{1C375927-6467-4F5F-96DC-7574F50636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5" name="Picture 4">
            <a:extLst>
              <a:ext uri="{FF2B5EF4-FFF2-40B4-BE49-F238E27FC236}">
                <a16:creationId xmlns:a16="http://schemas.microsoft.com/office/drawing/2014/main" id="{92AA52A4-E552-4E3D-BDF8-BA5B356C76BC}"/>
              </a:ext>
            </a:extLst>
          </p:cNvPr>
          <p:cNvPicPr>
            <a:picLocks noChangeAspect="1"/>
          </p:cNvPicPr>
          <p:nvPr/>
        </p:nvPicPr>
        <p:blipFill>
          <a:blip r:embed="rId3"/>
          <a:stretch>
            <a:fillRect/>
          </a:stretch>
        </p:blipFill>
        <p:spPr>
          <a:xfrm>
            <a:off x="5354425" y="1327349"/>
            <a:ext cx="2469823" cy="3437785"/>
          </a:xfrm>
          <a:prstGeom prst="rect">
            <a:avLst/>
          </a:prstGeom>
        </p:spPr>
      </p:pic>
    </p:spTree>
    <p:extLst>
      <p:ext uri="{BB962C8B-B14F-4D97-AF65-F5344CB8AC3E}">
        <p14:creationId xmlns:p14="http://schemas.microsoft.com/office/powerpoint/2010/main" val="2431808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CB6B9-E950-4490-A7C3-8AD00DBB770B}"/>
              </a:ext>
            </a:extLst>
          </p:cNvPr>
          <p:cNvSpPr>
            <a:spLocks noGrp="1"/>
          </p:cNvSpPr>
          <p:nvPr>
            <p:ph type="title"/>
          </p:nvPr>
        </p:nvSpPr>
        <p:spPr/>
        <p:txBody>
          <a:bodyPr/>
          <a:lstStyle/>
          <a:p>
            <a:r>
              <a:rPr lang="en-SG" dirty="0"/>
              <a:t>How to measure distance between clusters?</a:t>
            </a:r>
          </a:p>
        </p:txBody>
      </p:sp>
      <p:sp>
        <p:nvSpPr>
          <p:cNvPr id="3" name="Text Placeholder 2">
            <a:extLst>
              <a:ext uri="{FF2B5EF4-FFF2-40B4-BE49-F238E27FC236}">
                <a16:creationId xmlns:a16="http://schemas.microsoft.com/office/drawing/2014/main" id="{55F15E57-A3C0-4627-BD54-F1C4972D9216}"/>
              </a:ext>
            </a:extLst>
          </p:cNvPr>
          <p:cNvSpPr>
            <a:spLocks noGrp="1"/>
          </p:cNvSpPr>
          <p:nvPr>
            <p:ph type="body" idx="1"/>
          </p:nvPr>
        </p:nvSpPr>
        <p:spPr>
          <a:xfrm>
            <a:off x="477603" y="1223653"/>
            <a:ext cx="6055172" cy="3145500"/>
          </a:xfrm>
        </p:spPr>
        <p:txBody>
          <a:bodyPr/>
          <a:lstStyle/>
          <a:p>
            <a:pPr>
              <a:lnSpc>
                <a:spcPct val="110000"/>
              </a:lnSpc>
              <a:buFontTx/>
              <a:buNone/>
            </a:pPr>
            <a:r>
              <a:rPr lang="en-US" altLang="en-US" dirty="0"/>
              <a:t> Calculation of the distance between two clusters is based on the pair-wise distances between members of the clusters.</a:t>
            </a:r>
          </a:p>
          <a:p>
            <a:pPr>
              <a:lnSpc>
                <a:spcPct val="110000"/>
              </a:lnSpc>
            </a:pPr>
            <a:r>
              <a:rPr lang="en-US" altLang="en-US" b="1" dirty="0">
                <a:solidFill>
                  <a:srgbClr val="0066FF"/>
                </a:solidFill>
              </a:rPr>
              <a:t>Complete link</a:t>
            </a:r>
            <a:r>
              <a:rPr lang="en-US" altLang="en-US" dirty="0"/>
              <a:t>: largest distance </a:t>
            </a:r>
          </a:p>
          <a:p>
            <a:pPr>
              <a:lnSpc>
                <a:spcPct val="110000"/>
              </a:lnSpc>
            </a:pPr>
            <a:r>
              <a:rPr lang="en-US" altLang="en-US" b="1" dirty="0"/>
              <a:t>Average link</a:t>
            </a:r>
            <a:r>
              <a:rPr lang="en-US" altLang="en-US" dirty="0"/>
              <a:t>:   average distance </a:t>
            </a:r>
          </a:p>
          <a:p>
            <a:pPr>
              <a:lnSpc>
                <a:spcPct val="110000"/>
              </a:lnSpc>
            </a:pPr>
            <a:r>
              <a:rPr lang="en-US" altLang="en-US" b="1" dirty="0">
                <a:solidFill>
                  <a:srgbClr val="009900"/>
                </a:solidFill>
              </a:rPr>
              <a:t>Single link</a:t>
            </a:r>
            <a:r>
              <a:rPr lang="en-US" altLang="en-US" dirty="0"/>
              <a:t>:      smallest distance</a:t>
            </a:r>
            <a:endParaRPr lang="en-SG" dirty="0"/>
          </a:p>
          <a:p>
            <a:pPr>
              <a:lnSpc>
                <a:spcPct val="90000"/>
              </a:lnSpc>
              <a:buFontTx/>
              <a:buChar char="•"/>
            </a:pPr>
            <a:endParaRPr lang="en-US" altLang="en-US" sz="2000" dirty="0"/>
          </a:p>
          <a:p>
            <a:pPr>
              <a:lnSpc>
                <a:spcPct val="90000"/>
              </a:lnSpc>
              <a:buFontTx/>
              <a:buChar char="•"/>
            </a:pPr>
            <a:r>
              <a:rPr lang="en-US" altLang="en-US" sz="2000" dirty="0"/>
              <a:t>Complete linkage gives preference to compact clusters</a:t>
            </a:r>
          </a:p>
          <a:p>
            <a:pPr>
              <a:lnSpc>
                <a:spcPct val="90000"/>
              </a:lnSpc>
              <a:buFontTx/>
              <a:buChar char="•"/>
            </a:pPr>
            <a:r>
              <a:rPr lang="en-US" altLang="en-US" sz="2000" dirty="0"/>
              <a:t>Single linkage can produce long stretched clusters</a:t>
            </a:r>
            <a:endParaRPr lang="en-GB" altLang="en-US" sz="2000" dirty="0"/>
          </a:p>
          <a:p>
            <a:endParaRPr lang="en-SG" dirty="0"/>
          </a:p>
        </p:txBody>
      </p:sp>
      <p:sp>
        <p:nvSpPr>
          <p:cNvPr id="4" name="Slide Number Placeholder 3">
            <a:extLst>
              <a:ext uri="{FF2B5EF4-FFF2-40B4-BE49-F238E27FC236}">
                <a16:creationId xmlns:a16="http://schemas.microsoft.com/office/drawing/2014/main" id="{3216AA7D-F92C-4F6C-A938-AEE7EE519A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28" name="Picture 27">
            <a:extLst>
              <a:ext uri="{FF2B5EF4-FFF2-40B4-BE49-F238E27FC236}">
                <a16:creationId xmlns:a16="http://schemas.microsoft.com/office/drawing/2014/main" id="{E3903FCE-47F5-49C6-92C5-BD09C1C0D392}"/>
              </a:ext>
            </a:extLst>
          </p:cNvPr>
          <p:cNvPicPr>
            <a:picLocks noChangeAspect="1"/>
          </p:cNvPicPr>
          <p:nvPr/>
        </p:nvPicPr>
        <p:blipFill>
          <a:blip r:embed="rId2"/>
          <a:stretch>
            <a:fillRect/>
          </a:stretch>
        </p:blipFill>
        <p:spPr>
          <a:xfrm>
            <a:off x="5824653" y="787017"/>
            <a:ext cx="3188484" cy="3133616"/>
          </a:xfrm>
          <a:prstGeom prst="rect">
            <a:avLst/>
          </a:prstGeom>
        </p:spPr>
      </p:pic>
    </p:spTree>
    <p:extLst>
      <p:ext uri="{BB962C8B-B14F-4D97-AF65-F5344CB8AC3E}">
        <p14:creationId xmlns:p14="http://schemas.microsoft.com/office/powerpoint/2010/main" val="2213282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73C4C-18A2-C1C0-933C-C552464F513A}"/>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105E1A56-1D60-81FF-7628-0A64CFD9D135}"/>
              </a:ext>
            </a:extLst>
          </p:cNvPr>
          <p:cNvSpPr>
            <a:spLocks noGrp="1"/>
          </p:cNvSpPr>
          <p:nvPr>
            <p:ph type="body" idx="1"/>
          </p:nvPr>
        </p:nvSpPr>
        <p:spPr/>
        <p:txBody>
          <a:bodyPr/>
          <a:lstStyle/>
          <a:p>
            <a:r>
              <a:rPr lang="en-US" dirty="0"/>
              <a:t>Unsupervised Learning</a:t>
            </a:r>
          </a:p>
          <a:p>
            <a:r>
              <a:rPr lang="en-US" dirty="0"/>
              <a:t>Proximity Measure</a:t>
            </a:r>
          </a:p>
          <a:p>
            <a:r>
              <a:rPr lang="en-US" dirty="0"/>
              <a:t>K-means Clustering</a:t>
            </a:r>
          </a:p>
          <a:p>
            <a:r>
              <a:rPr lang="en-US" dirty="0"/>
              <a:t>Hierarchical Clustering</a:t>
            </a:r>
          </a:p>
          <a:p>
            <a:r>
              <a:rPr lang="en-US" dirty="0"/>
              <a:t>Dimensionality Reduction</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022DF2F-C641-7B49-5F0F-CF3CC87FB9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2383327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677DB-2A07-4B1B-B2A9-BDAFC352DE0D}"/>
              </a:ext>
            </a:extLst>
          </p:cNvPr>
          <p:cNvSpPr>
            <a:spLocks noGrp="1"/>
          </p:cNvSpPr>
          <p:nvPr>
            <p:ph type="title"/>
          </p:nvPr>
        </p:nvSpPr>
        <p:spPr/>
        <p:txBody>
          <a:bodyPr/>
          <a:lstStyle/>
          <a:p>
            <a:r>
              <a:rPr lang="en-SG" dirty="0"/>
              <a:t>Dimensionality Reduction</a:t>
            </a:r>
          </a:p>
        </p:txBody>
      </p:sp>
      <p:sp>
        <p:nvSpPr>
          <p:cNvPr id="3" name="Text Placeholder 2">
            <a:extLst>
              <a:ext uri="{FF2B5EF4-FFF2-40B4-BE49-F238E27FC236}">
                <a16:creationId xmlns:a16="http://schemas.microsoft.com/office/drawing/2014/main" id="{21150A08-F64B-47D7-B375-3B70866D10A3}"/>
              </a:ext>
            </a:extLst>
          </p:cNvPr>
          <p:cNvSpPr>
            <a:spLocks noGrp="1"/>
          </p:cNvSpPr>
          <p:nvPr>
            <p:ph type="body" idx="1"/>
          </p:nvPr>
        </p:nvSpPr>
        <p:spPr>
          <a:xfrm>
            <a:off x="477603" y="1327350"/>
            <a:ext cx="5140772" cy="3145500"/>
          </a:xfrm>
        </p:spPr>
        <p:txBody>
          <a:bodyPr/>
          <a:lstStyle/>
          <a:p>
            <a:pPr algn="l"/>
            <a:r>
              <a:rPr lang="en-SG" b="0" i="0" u="none" strike="noStrike" baseline="0" dirty="0">
                <a:latin typeface="Roboto Condensed Light" panose="02000000000000000000" pitchFamily="2" charset="0"/>
                <a:ea typeface="Roboto Condensed Light" panose="02000000000000000000" pitchFamily="2" charset="0"/>
                <a:cs typeface="Roboto Condensed Light" panose="02000000000000000000" pitchFamily="2" charset="0"/>
              </a:rPr>
              <a:t>What is Dimensionality Reduction?</a:t>
            </a:r>
            <a:endParaRPr lang="en-SG" sz="1800" b="0" i="0" u="none" strike="noStrike" baseline="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76200" indent="0" algn="l">
              <a:buNone/>
            </a:pPr>
            <a:r>
              <a:rPr lang="en-SG" sz="1800" b="0" i="0" u="none" strike="noStrike" baseline="0" dirty="0">
                <a:latin typeface="Roboto Condensed Light" panose="02000000000000000000" pitchFamily="2" charset="0"/>
                <a:ea typeface="Roboto Condensed Light" panose="02000000000000000000" pitchFamily="2" charset="0"/>
                <a:cs typeface="Roboto Condensed Light" panose="02000000000000000000" pitchFamily="2" charset="0"/>
              </a:rPr>
              <a:t>In some cases, the higher the number of factors(features), the harder it gets to visualize the training set and then work on it.</a:t>
            </a:r>
          </a:p>
          <a:p>
            <a:pPr marL="76200" indent="0" algn="l">
              <a:buNone/>
            </a:pPr>
            <a:endParaRPr lang="en-SG" sz="1800" b="0" i="0" u="none" strike="noStrike" baseline="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76200" indent="0" algn="l">
              <a:buNone/>
            </a:pPr>
            <a:r>
              <a:rPr lang="en-SG" sz="1800" b="0" i="0" u="none" strike="noStrike" baseline="0" dirty="0">
                <a:latin typeface="Roboto Condensed Light" panose="02000000000000000000" pitchFamily="2" charset="0"/>
                <a:ea typeface="Roboto Condensed Light" panose="02000000000000000000" pitchFamily="2" charset="0"/>
                <a:cs typeface="Roboto Condensed Light" panose="02000000000000000000" pitchFamily="2" charset="0"/>
              </a:rPr>
              <a:t>Sometimes, most of these features are correlated, and hence redundant. This is where dimensionality reduction algorithms come into play.</a:t>
            </a:r>
            <a:endParaRPr lang="en-SG" sz="18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4" name="Slide Number Placeholder 3">
            <a:extLst>
              <a:ext uri="{FF2B5EF4-FFF2-40B4-BE49-F238E27FC236}">
                <a16:creationId xmlns:a16="http://schemas.microsoft.com/office/drawing/2014/main" id="{F8551F8B-CFFB-4C5B-BFA6-1ACC0193ED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6" name="Picture 5">
            <a:extLst>
              <a:ext uri="{FF2B5EF4-FFF2-40B4-BE49-F238E27FC236}">
                <a16:creationId xmlns:a16="http://schemas.microsoft.com/office/drawing/2014/main" id="{BF981D85-A6A4-4C5F-BF35-9D2C59C28A13}"/>
              </a:ext>
            </a:extLst>
          </p:cNvPr>
          <p:cNvPicPr>
            <a:picLocks noChangeAspect="1"/>
          </p:cNvPicPr>
          <p:nvPr/>
        </p:nvPicPr>
        <p:blipFill>
          <a:blip r:embed="rId3"/>
          <a:stretch>
            <a:fillRect/>
          </a:stretch>
        </p:blipFill>
        <p:spPr>
          <a:xfrm>
            <a:off x="5759778" y="1158775"/>
            <a:ext cx="2978870" cy="3178243"/>
          </a:xfrm>
          <a:prstGeom prst="rect">
            <a:avLst/>
          </a:prstGeom>
        </p:spPr>
      </p:pic>
    </p:spTree>
    <p:extLst>
      <p:ext uri="{BB962C8B-B14F-4D97-AF65-F5344CB8AC3E}">
        <p14:creationId xmlns:p14="http://schemas.microsoft.com/office/powerpoint/2010/main" val="547141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420B-1B2A-FBC4-D206-7B911C86B94A}"/>
              </a:ext>
            </a:extLst>
          </p:cNvPr>
          <p:cNvSpPr>
            <a:spLocks noGrp="1"/>
          </p:cNvSpPr>
          <p:nvPr>
            <p:ph type="title"/>
          </p:nvPr>
        </p:nvSpPr>
        <p:spPr/>
        <p:txBody>
          <a:bodyPr/>
          <a:lstStyle/>
          <a:p>
            <a:r>
              <a:rPr lang="en-SG" dirty="0"/>
              <a:t>Curse of Dimensionality</a:t>
            </a:r>
          </a:p>
        </p:txBody>
      </p:sp>
      <p:sp>
        <p:nvSpPr>
          <p:cNvPr id="3" name="Text Placeholder 2">
            <a:extLst>
              <a:ext uri="{FF2B5EF4-FFF2-40B4-BE49-F238E27FC236}">
                <a16:creationId xmlns:a16="http://schemas.microsoft.com/office/drawing/2014/main" id="{AAB937EB-5309-9D54-BB71-8D59E9E6A5E5}"/>
              </a:ext>
            </a:extLst>
          </p:cNvPr>
          <p:cNvSpPr>
            <a:spLocks noGrp="1"/>
          </p:cNvSpPr>
          <p:nvPr>
            <p:ph type="body" idx="1"/>
          </p:nvPr>
        </p:nvSpPr>
        <p:spPr>
          <a:xfrm>
            <a:off x="1" y="1364295"/>
            <a:ext cx="6105236" cy="3145500"/>
          </a:xfrm>
        </p:spPr>
        <p:txBody>
          <a:bodyPr/>
          <a:lstStyle/>
          <a:p>
            <a:r>
              <a:rPr lang="en-SG" sz="1800" dirty="0"/>
              <a:t>Theoretically, increasing features should improve  performance</a:t>
            </a:r>
          </a:p>
          <a:p>
            <a:r>
              <a:rPr lang="en-SG" sz="1800" dirty="0"/>
              <a:t>In practice, more features may lead to worse  performance</a:t>
            </a:r>
          </a:p>
          <a:p>
            <a:r>
              <a:rPr lang="en-SG" sz="1800" dirty="0"/>
              <a:t>Required number of training examples increases  exponentially with more dimensionality</a:t>
            </a:r>
          </a:p>
          <a:p>
            <a:r>
              <a:rPr lang="en-SG" sz="1800" dirty="0"/>
              <a:t>Fortunately, there are techniques to reduce the  number of features considerably, allowing us to  narrow down to the most important ones</a:t>
            </a:r>
          </a:p>
          <a:p>
            <a:r>
              <a:rPr lang="en-SG" sz="1800" dirty="0"/>
              <a:t>Dimensionality reduction is often a  </a:t>
            </a:r>
            <a:r>
              <a:rPr lang="en-SG" sz="1800" dirty="0" err="1"/>
              <a:t>preprocessing</a:t>
            </a:r>
            <a:r>
              <a:rPr lang="en-SG" sz="1800" dirty="0"/>
              <a:t> step before training a model</a:t>
            </a:r>
          </a:p>
          <a:p>
            <a:endParaRPr lang="en-SG" sz="1800" dirty="0"/>
          </a:p>
        </p:txBody>
      </p:sp>
      <p:sp>
        <p:nvSpPr>
          <p:cNvPr id="4" name="Slide Number Placeholder 3">
            <a:extLst>
              <a:ext uri="{FF2B5EF4-FFF2-40B4-BE49-F238E27FC236}">
                <a16:creationId xmlns:a16="http://schemas.microsoft.com/office/drawing/2014/main" id="{01ED1584-8F05-29A9-7281-0CF0815E7A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5" name="object 4">
            <a:extLst>
              <a:ext uri="{FF2B5EF4-FFF2-40B4-BE49-F238E27FC236}">
                <a16:creationId xmlns:a16="http://schemas.microsoft.com/office/drawing/2014/main" id="{56FE7F27-5338-2A32-B793-1E074DA0EC70}"/>
              </a:ext>
            </a:extLst>
          </p:cNvPr>
          <p:cNvPicPr/>
          <p:nvPr/>
        </p:nvPicPr>
        <p:blipFill>
          <a:blip r:embed="rId2" cstate="print"/>
          <a:stretch>
            <a:fillRect/>
          </a:stretch>
        </p:blipFill>
        <p:spPr>
          <a:xfrm>
            <a:off x="5917546" y="1467758"/>
            <a:ext cx="3130436" cy="2938573"/>
          </a:xfrm>
          <a:prstGeom prst="rect">
            <a:avLst/>
          </a:prstGeom>
        </p:spPr>
      </p:pic>
    </p:spTree>
    <p:extLst>
      <p:ext uri="{BB962C8B-B14F-4D97-AF65-F5344CB8AC3E}">
        <p14:creationId xmlns:p14="http://schemas.microsoft.com/office/powerpoint/2010/main" val="1415043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A78B0-4806-11BA-7D4F-CB7107A94631}"/>
              </a:ext>
            </a:extLst>
          </p:cNvPr>
          <p:cNvSpPr>
            <a:spLocks noGrp="1"/>
          </p:cNvSpPr>
          <p:nvPr>
            <p:ph type="title"/>
          </p:nvPr>
        </p:nvSpPr>
        <p:spPr/>
        <p:txBody>
          <a:bodyPr/>
          <a:lstStyle/>
          <a:p>
            <a:r>
              <a:rPr lang="en-SG" dirty="0"/>
              <a:t>Why Dimensionality Reduction?</a:t>
            </a:r>
          </a:p>
        </p:txBody>
      </p:sp>
      <p:sp>
        <p:nvSpPr>
          <p:cNvPr id="3" name="Text Placeholder 2">
            <a:extLst>
              <a:ext uri="{FF2B5EF4-FFF2-40B4-BE49-F238E27FC236}">
                <a16:creationId xmlns:a16="http://schemas.microsoft.com/office/drawing/2014/main" id="{85547339-1727-F545-41F6-181D73C0D5D1}"/>
              </a:ext>
            </a:extLst>
          </p:cNvPr>
          <p:cNvSpPr>
            <a:spLocks noGrp="1"/>
          </p:cNvSpPr>
          <p:nvPr>
            <p:ph type="body" idx="1"/>
          </p:nvPr>
        </p:nvSpPr>
        <p:spPr>
          <a:xfrm>
            <a:off x="477603" y="1327350"/>
            <a:ext cx="7945961" cy="3145500"/>
          </a:xfrm>
        </p:spPr>
        <p:txBody>
          <a:bodyPr/>
          <a:lstStyle/>
          <a:p>
            <a:r>
              <a:rPr lang="en-SG" dirty="0"/>
              <a:t>Compress the dataset and speed up the training with less data</a:t>
            </a:r>
          </a:p>
          <a:p>
            <a:r>
              <a:rPr lang="en-SG" dirty="0"/>
              <a:t>Remove highly correlated features (redundant features)</a:t>
            </a:r>
          </a:p>
          <a:p>
            <a:r>
              <a:rPr lang="en-SG" dirty="0"/>
              <a:t>Remove the features that are not important or useful (irrelevant  features)</a:t>
            </a:r>
          </a:p>
          <a:p>
            <a:r>
              <a:rPr lang="en-SG" dirty="0"/>
              <a:t>Eliminate noise in the dataset</a:t>
            </a:r>
          </a:p>
          <a:p>
            <a:r>
              <a:rPr lang="en-SG" dirty="0"/>
              <a:t>Train a more efficient model (yes and no, it depends on the dataset)</a:t>
            </a:r>
          </a:p>
          <a:p>
            <a:r>
              <a:rPr lang="en-SG" dirty="0"/>
              <a:t>Enable data visualization (It is hard to visualize a high-dimensional  space)</a:t>
            </a:r>
          </a:p>
          <a:p>
            <a:endParaRPr lang="en-SG" dirty="0"/>
          </a:p>
        </p:txBody>
      </p:sp>
      <p:sp>
        <p:nvSpPr>
          <p:cNvPr id="4" name="Slide Number Placeholder 3">
            <a:extLst>
              <a:ext uri="{FF2B5EF4-FFF2-40B4-BE49-F238E27FC236}">
                <a16:creationId xmlns:a16="http://schemas.microsoft.com/office/drawing/2014/main" id="{0296F413-A17B-155F-0791-3F173603C1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440728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700FF-2EED-BB0E-C4F0-FCB22F38FF11}"/>
              </a:ext>
            </a:extLst>
          </p:cNvPr>
          <p:cNvSpPr>
            <a:spLocks noGrp="1"/>
          </p:cNvSpPr>
          <p:nvPr>
            <p:ph type="title"/>
          </p:nvPr>
        </p:nvSpPr>
        <p:spPr/>
        <p:txBody>
          <a:bodyPr/>
          <a:lstStyle/>
          <a:p>
            <a:r>
              <a:rPr lang="en-SG" dirty="0"/>
              <a:t>Drawbacks of Dimensionality Reduction</a:t>
            </a:r>
          </a:p>
        </p:txBody>
      </p:sp>
      <p:sp>
        <p:nvSpPr>
          <p:cNvPr id="3" name="Text Placeholder 2">
            <a:extLst>
              <a:ext uri="{FF2B5EF4-FFF2-40B4-BE49-F238E27FC236}">
                <a16:creationId xmlns:a16="http://schemas.microsoft.com/office/drawing/2014/main" id="{12AA5489-9698-8F81-DA3E-879356EFFE50}"/>
              </a:ext>
            </a:extLst>
          </p:cNvPr>
          <p:cNvSpPr>
            <a:spLocks noGrp="1"/>
          </p:cNvSpPr>
          <p:nvPr>
            <p:ph type="body" idx="1"/>
          </p:nvPr>
        </p:nvSpPr>
        <p:spPr>
          <a:xfrm>
            <a:off x="166255" y="1244222"/>
            <a:ext cx="8811490" cy="3145500"/>
          </a:xfrm>
        </p:spPr>
        <p:txBody>
          <a:bodyPr/>
          <a:lstStyle/>
          <a:p>
            <a:r>
              <a:rPr lang="en-SG" dirty="0"/>
              <a:t>Some information is lost</a:t>
            </a:r>
          </a:p>
          <a:p>
            <a:pPr lvl="1"/>
            <a:r>
              <a:rPr lang="en-SG" dirty="0"/>
              <a:t>Result in possible performance degradation of trained models</a:t>
            </a:r>
          </a:p>
          <a:p>
            <a:pPr lvl="1"/>
            <a:r>
              <a:rPr lang="en-SG" dirty="0"/>
              <a:t>Need to find a balance</a:t>
            </a:r>
          </a:p>
          <a:p>
            <a:r>
              <a:rPr lang="en-SG" dirty="0"/>
              <a:t>Computational cost of dimensionality reduction algorithms is not low  for large datasets</a:t>
            </a:r>
          </a:p>
          <a:p>
            <a:pPr lvl="1"/>
            <a:r>
              <a:rPr lang="en-SG" dirty="0"/>
              <a:t>Most have time and/or space complexity of 𝑂 (𝑚</a:t>
            </a:r>
            <a:r>
              <a:rPr lang="en-SG" baseline="30000" dirty="0"/>
              <a:t>2</a:t>
            </a:r>
            <a:r>
              <a:rPr lang="en-SG" dirty="0"/>
              <a:t>) or higher, where m is the size of the dataset</a:t>
            </a:r>
          </a:p>
          <a:p>
            <a:r>
              <a:rPr lang="en-SG" dirty="0"/>
              <a:t>The reduced set of features do not correspond to physical features,  and can be hard to interpret</a:t>
            </a:r>
          </a:p>
          <a:p>
            <a:endParaRPr lang="en-SG" dirty="0"/>
          </a:p>
        </p:txBody>
      </p:sp>
      <p:sp>
        <p:nvSpPr>
          <p:cNvPr id="4" name="Slide Number Placeholder 3">
            <a:extLst>
              <a:ext uri="{FF2B5EF4-FFF2-40B4-BE49-F238E27FC236}">
                <a16:creationId xmlns:a16="http://schemas.microsoft.com/office/drawing/2014/main" id="{3F2E6B28-6D95-5497-D5B0-7872747FF7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3735410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3D53D-898C-7E84-DB05-AEE804A46572}"/>
              </a:ext>
            </a:extLst>
          </p:cNvPr>
          <p:cNvSpPr>
            <a:spLocks noGrp="1"/>
          </p:cNvSpPr>
          <p:nvPr>
            <p:ph type="title"/>
          </p:nvPr>
        </p:nvSpPr>
        <p:spPr/>
        <p:txBody>
          <a:bodyPr/>
          <a:lstStyle/>
          <a:p>
            <a:r>
              <a:rPr lang="en-SG" dirty="0"/>
              <a:t>Key Ideas</a:t>
            </a:r>
          </a:p>
        </p:txBody>
      </p:sp>
      <p:sp>
        <p:nvSpPr>
          <p:cNvPr id="3" name="Text Placeholder 2">
            <a:extLst>
              <a:ext uri="{FF2B5EF4-FFF2-40B4-BE49-F238E27FC236}">
                <a16:creationId xmlns:a16="http://schemas.microsoft.com/office/drawing/2014/main" id="{AD8AD548-9BE3-3834-6CB0-726D3EFE17B8}"/>
              </a:ext>
            </a:extLst>
          </p:cNvPr>
          <p:cNvSpPr>
            <a:spLocks noGrp="1"/>
          </p:cNvSpPr>
          <p:nvPr>
            <p:ph type="body" idx="1"/>
          </p:nvPr>
        </p:nvSpPr>
        <p:spPr/>
        <p:txBody>
          <a:bodyPr/>
          <a:lstStyle/>
          <a:p>
            <a:r>
              <a:rPr lang="en-SG" dirty="0"/>
              <a:t>Dimensional reduction exploits the fact that, in most real-world datasets, data points do not distribute uniformly across all  dimensions</a:t>
            </a:r>
          </a:p>
          <a:p>
            <a:r>
              <a:rPr lang="en-SG" dirty="0"/>
              <a:t>In effect, data points lie more or less on a lower-dimensional  subspace within the original high-dimensional space</a:t>
            </a:r>
          </a:p>
          <a:p>
            <a:r>
              <a:rPr lang="en-SG" dirty="0"/>
              <a:t>Some features have little variations or are highly correlated</a:t>
            </a:r>
          </a:p>
          <a:p>
            <a:r>
              <a:rPr lang="en-SG" dirty="0"/>
              <a:t>Our goal is to identify the important features with significant  variations, or generate new features to remove the correlated  features</a:t>
            </a:r>
          </a:p>
          <a:p>
            <a:endParaRPr lang="en-SG" dirty="0"/>
          </a:p>
        </p:txBody>
      </p:sp>
      <p:sp>
        <p:nvSpPr>
          <p:cNvPr id="4" name="Slide Number Placeholder 3">
            <a:extLst>
              <a:ext uri="{FF2B5EF4-FFF2-40B4-BE49-F238E27FC236}">
                <a16:creationId xmlns:a16="http://schemas.microsoft.com/office/drawing/2014/main" id="{04615F34-B68E-61E3-E970-879EDE687F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1962633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3A8EF-ABDF-C86C-87FF-7F22686605A8}"/>
              </a:ext>
            </a:extLst>
          </p:cNvPr>
          <p:cNvSpPr>
            <a:spLocks noGrp="1"/>
          </p:cNvSpPr>
          <p:nvPr>
            <p:ph type="title"/>
          </p:nvPr>
        </p:nvSpPr>
        <p:spPr/>
        <p:txBody>
          <a:bodyPr/>
          <a:lstStyle/>
          <a:p>
            <a:r>
              <a:rPr lang="en-SG" dirty="0"/>
              <a:t>Example 1</a:t>
            </a:r>
          </a:p>
        </p:txBody>
      </p:sp>
      <p:sp>
        <p:nvSpPr>
          <p:cNvPr id="4" name="Slide Number Placeholder 3">
            <a:extLst>
              <a:ext uri="{FF2B5EF4-FFF2-40B4-BE49-F238E27FC236}">
                <a16:creationId xmlns:a16="http://schemas.microsoft.com/office/drawing/2014/main" id="{A21F63B3-B608-038F-249C-BE36697462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5" name="TextBox 4">
            <a:extLst>
              <a:ext uri="{FF2B5EF4-FFF2-40B4-BE49-F238E27FC236}">
                <a16:creationId xmlns:a16="http://schemas.microsoft.com/office/drawing/2014/main" id="{0AB4BACB-A654-BDA8-9E43-F81A49EEF17D}"/>
              </a:ext>
            </a:extLst>
          </p:cNvPr>
          <p:cNvSpPr txBox="1"/>
          <p:nvPr/>
        </p:nvSpPr>
        <p:spPr>
          <a:xfrm>
            <a:off x="5837892" y="2015282"/>
            <a:ext cx="3149599" cy="1938992"/>
          </a:xfrm>
          <a:prstGeom prst="rect">
            <a:avLst/>
          </a:prstGeom>
          <a:noFill/>
        </p:spPr>
        <p:txBody>
          <a:bodyPr wrap="square" rtlCol="0">
            <a:spAutoFit/>
          </a:bodyPr>
          <a:lstStyle/>
          <a:p>
            <a:r>
              <a:rPr lang="en-SG" sz="2000" dirty="0">
                <a:latin typeface="Calibri"/>
                <a:cs typeface="Calibri"/>
              </a:rPr>
              <a:t>In</a:t>
            </a:r>
            <a:r>
              <a:rPr lang="en-SG" sz="2000" spc="-5" dirty="0">
                <a:latin typeface="Calibri"/>
                <a:cs typeface="Calibri"/>
              </a:rPr>
              <a:t> this case,</a:t>
            </a:r>
            <a:r>
              <a:rPr lang="en-SG" sz="2000" dirty="0">
                <a:latin typeface="Calibri"/>
                <a:cs typeface="Calibri"/>
              </a:rPr>
              <a:t> </a:t>
            </a:r>
            <a:r>
              <a:rPr lang="en-SG" sz="2000" spc="-10" dirty="0">
                <a:latin typeface="Calibri"/>
                <a:cs typeface="Calibri"/>
              </a:rPr>
              <a:t>we</a:t>
            </a:r>
            <a:r>
              <a:rPr lang="en-SG" sz="2000" spc="-15" dirty="0">
                <a:latin typeface="Calibri"/>
                <a:cs typeface="Calibri"/>
              </a:rPr>
              <a:t> </a:t>
            </a:r>
            <a:r>
              <a:rPr lang="en-SG" sz="2000" spc="-5" dirty="0">
                <a:latin typeface="Calibri"/>
                <a:cs typeface="Calibri"/>
              </a:rPr>
              <a:t>can </a:t>
            </a:r>
            <a:r>
              <a:rPr lang="en-SG" sz="2000" spc="-15" dirty="0">
                <a:latin typeface="Calibri"/>
                <a:cs typeface="Calibri"/>
              </a:rPr>
              <a:t>remove</a:t>
            </a:r>
            <a:r>
              <a:rPr lang="en-SG" sz="2000" spc="-5" dirty="0">
                <a:latin typeface="Calibri"/>
                <a:cs typeface="Calibri"/>
              </a:rPr>
              <a:t> </a:t>
            </a:r>
            <a:r>
              <a:rPr lang="en-SG" sz="2000" dirty="0">
                <a:latin typeface="Calibri"/>
                <a:cs typeface="Calibri"/>
              </a:rPr>
              <a:t>Y </a:t>
            </a:r>
            <a:r>
              <a:rPr lang="en-SG" sz="2000" spc="5" dirty="0">
                <a:latin typeface="Calibri"/>
                <a:cs typeface="Calibri"/>
              </a:rPr>
              <a:t> </a:t>
            </a:r>
            <a:r>
              <a:rPr lang="en-SG" sz="2000" spc="-15" dirty="0">
                <a:latin typeface="Calibri"/>
                <a:cs typeface="Calibri"/>
              </a:rPr>
              <a:t>feature </a:t>
            </a:r>
            <a:r>
              <a:rPr lang="en-SG" sz="2000" dirty="0">
                <a:latin typeface="Calibri"/>
                <a:cs typeface="Calibri"/>
              </a:rPr>
              <a:t>without </a:t>
            </a:r>
            <a:r>
              <a:rPr lang="en-SG" sz="2000" spc="-5" dirty="0">
                <a:latin typeface="Calibri"/>
                <a:cs typeface="Calibri"/>
              </a:rPr>
              <a:t>much </a:t>
            </a:r>
            <a:r>
              <a:rPr lang="en-SG" sz="2000" dirty="0">
                <a:latin typeface="Calibri"/>
                <a:cs typeface="Calibri"/>
              </a:rPr>
              <a:t> </a:t>
            </a:r>
            <a:r>
              <a:rPr lang="en-SG" sz="2000" spc="-10" dirty="0">
                <a:latin typeface="Calibri"/>
                <a:cs typeface="Calibri"/>
              </a:rPr>
              <a:t>information </a:t>
            </a:r>
            <a:r>
              <a:rPr lang="en-SG" sz="2000" spc="-5" dirty="0">
                <a:latin typeface="Calibri"/>
                <a:cs typeface="Calibri"/>
              </a:rPr>
              <a:t>lost. </a:t>
            </a:r>
            <a:r>
              <a:rPr lang="en-SG" sz="2000" dirty="0">
                <a:latin typeface="Calibri"/>
                <a:cs typeface="Calibri"/>
              </a:rPr>
              <a:t>Both </a:t>
            </a:r>
            <a:r>
              <a:rPr lang="en-SG" sz="2000" spc="-10" dirty="0">
                <a:latin typeface="Calibri"/>
                <a:cs typeface="Calibri"/>
              </a:rPr>
              <a:t>indicate </a:t>
            </a:r>
            <a:r>
              <a:rPr lang="en-SG" sz="2000" spc="-440" dirty="0">
                <a:latin typeface="Calibri"/>
                <a:cs typeface="Calibri"/>
              </a:rPr>
              <a:t> </a:t>
            </a:r>
            <a:r>
              <a:rPr lang="en-SG" sz="2000" spc="-5" dirty="0">
                <a:latin typeface="Calibri"/>
                <a:cs typeface="Calibri"/>
              </a:rPr>
              <a:t>that </a:t>
            </a:r>
            <a:r>
              <a:rPr lang="en-SG" sz="2000" dirty="0">
                <a:latin typeface="Calibri"/>
                <a:cs typeface="Calibri"/>
              </a:rPr>
              <a:t>the</a:t>
            </a:r>
            <a:r>
              <a:rPr lang="en-SG" sz="2000" spc="-5" dirty="0">
                <a:latin typeface="Calibri"/>
                <a:cs typeface="Calibri"/>
              </a:rPr>
              <a:t> </a:t>
            </a:r>
            <a:r>
              <a:rPr lang="en-SG" sz="2000" spc="-10" dirty="0">
                <a:latin typeface="Calibri"/>
                <a:cs typeface="Calibri"/>
              </a:rPr>
              <a:t>dataset</a:t>
            </a:r>
            <a:r>
              <a:rPr lang="en-SG" sz="2000" spc="5" dirty="0">
                <a:latin typeface="Calibri"/>
                <a:cs typeface="Calibri"/>
              </a:rPr>
              <a:t> </a:t>
            </a:r>
            <a:r>
              <a:rPr lang="en-SG" sz="2000" dirty="0">
                <a:latin typeface="Calibri"/>
                <a:cs typeface="Calibri"/>
              </a:rPr>
              <a:t>is a</a:t>
            </a:r>
            <a:r>
              <a:rPr lang="en-SG" sz="2000" spc="-5" dirty="0">
                <a:latin typeface="Calibri"/>
                <a:cs typeface="Calibri"/>
              </a:rPr>
              <a:t> linear </a:t>
            </a:r>
            <a:r>
              <a:rPr lang="en-SG" sz="2000" dirty="0">
                <a:latin typeface="Calibri"/>
                <a:cs typeface="Calibri"/>
              </a:rPr>
              <a:t> </a:t>
            </a:r>
            <a:r>
              <a:rPr lang="en-SG" sz="2000" spc="-5" dirty="0">
                <a:latin typeface="Calibri"/>
                <a:cs typeface="Calibri"/>
              </a:rPr>
              <a:t>relationship!</a:t>
            </a:r>
            <a:endParaRPr lang="en-SG" sz="2000" dirty="0">
              <a:latin typeface="Calibri"/>
              <a:cs typeface="Calibri"/>
            </a:endParaRPr>
          </a:p>
          <a:p>
            <a:endParaRPr lang="en-SG" sz="2000" dirty="0"/>
          </a:p>
        </p:txBody>
      </p:sp>
      <p:grpSp>
        <p:nvGrpSpPr>
          <p:cNvPr id="69" name="Group 68">
            <a:extLst>
              <a:ext uri="{FF2B5EF4-FFF2-40B4-BE49-F238E27FC236}">
                <a16:creationId xmlns:a16="http://schemas.microsoft.com/office/drawing/2014/main" id="{C7A24D42-FD8E-A5A3-96E3-1BD6E0EB0DF6}"/>
              </a:ext>
            </a:extLst>
          </p:cNvPr>
          <p:cNvGrpSpPr/>
          <p:nvPr/>
        </p:nvGrpSpPr>
        <p:grpSpPr>
          <a:xfrm>
            <a:off x="563084" y="1320800"/>
            <a:ext cx="4775534" cy="3315700"/>
            <a:chOff x="1265047" y="1843532"/>
            <a:chExt cx="6181852" cy="4257852"/>
          </a:xfrm>
        </p:grpSpPr>
        <p:grpSp>
          <p:nvGrpSpPr>
            <p:cNvPr id="6" name="object 8">
              <a:extLst>
                <a:ext uri="{FF2B5EF4-FFF2-40B4-BE49-F238E27FC236}">
                  <a16:creationId xmlns:a16="http://schemas.microsoft.com/office/drawing/2014/main" id="{8110A2CD-E5C9-8B60-906A-40BCB4071217}"/>
                </a:ext>
              </a:extLst>
            </p:cNvPr>
            <p:cNvGrpSpPr/>
            <p:nvPr/>
          </p:nvGrpSpPr>
          <p:grpSpPr>
            <a:xfrm>
              <a:off x="1549146" y="1931670"/>
              <a:ext cx="5880100" cy="1866900"/>
              <a:chOff x="1549146" y="1931670"/>
              <a:chExt cx="5880100" cy="1866900"/>
            </a:xfrm>
          </p:grpSpPr>
          <p:sp>
            <p:nvSpPr>
              <p:cNvPr id="7" name="object 9">
                <a:extLst>
                  <a:ext uri="{FF2B5EF4-FFF2-40B4-BE49-F238E27FC236}">
                    <a16:creationId xmlns:a16="http://schemas.microsoft.com/office/drawing/2014/main" id="{3E2CB489-9367-7BDB-174D-A170A5BC9A34}"/>
                  </a:ext>
                </a:extLst>
              </p:cNvPr>
              <p:cNvSpPr/>
              <p:nvPr/>
            </p:nvSpPr>
            <p:spPr>
              <a:xfrm>
                <a:off x="1900428" y="2606040"/>
                <a:ext cx="289560" cy="289560"/>
              </a:xfrm>
              <a:custGeom>
                <a:avLst/>
                <a:gdLst/>
                <a:ahLst/>
                <a:cxnLst/>
                <a:rect l="l" t="t" r="r" b="b"/>
                <a:pathLst>
                  <a:path w="289560" h="289560">
                    <a:moveTo>
                      <a:pt x="144780" y="0"/>
                    </a:moveTo>
                    <a:lnTo>
                      <a:pt x="98999" y="7376"/>
                    </a:lnTo>
                    <a:lnTo>
                      <a:pt x="59253" y="27919"/>
                    </a:lnTo>
                    <a:lnTo>
                      <a:pt x="27919" y="59253"/>
                    </a:lnTo>
                    <a:lnTo>
                      <a:pt x="7376" y="98999"/>
                    </a:lnTo>
                    <a:lnTo>
                      <a:pt x="0" y="144780"/>
                    </a:lnTo>
                    <a:lnTo>
                      <a:pt x="7376" y="190560"/>
                    </a:lnTo>
                    <a:lnTo>
                      <a:pt x="27919" y="230306"/>
                    </a:lnTo>
                    <a:lnTo>
                      <a:pt x="59253" y="261640"/>
                    </a:lnTo>
                    <a:lnTo>
                      <a:pt x="98999" y="282183"/>
                    </a:lnTo>
                    <a:lnTo>
                      <a:pt x="144780" y="289560"/>
                    </a:lnTo>
                    <a:lnTo>
                      <a:pt x="190560" y="282183"/>
                    </a:lnTo>
                    <a:lnTo>
                      <a:pt x="230306" y="261640"/>
                    </a:lnTo>
                    <a:lnTo>
                      <a:pt x="261640" y="230306"/>
                    </a:lnTo>
                    <a:lnTo>
                      <a:pt x="282183" y="190560"/>
                    </a:lnTo>
                    <a:lnTo>
                      <a:pt x="289560" y="144780"/>
                    </a:lnTo>
                    <a:lnTo>
                      <a:pt x="282183" y="98999"/>
                    </a:lnTo>
                    <a:lnTo>
                      <a:pt x="261640" y="59253"/>
                    </a:lnTo>
                    <a:lnTo>
                      <a:pt x="230306" y="27919"/>
                    </a:lnTo>
                    <a:lnTo>
                      <a:pt x="190560" y="7376"/>
                    </a:lnTo>
                    <a:lnTo>
                      <a:pt x="144780" y="0"/>
                    </a:lnTo>
                    <a:close/>
                  </a:path>
                </a:pathLst>
              </a:custGeom>
              <a:solidFill>
                <a:srgbClr val="FF0000"/>
              </a:solidFill>
            </p:spPr>
            <p:txBody>
              <a:bodyPr wrap="square" lIns="0" tIns="0" rIns="0" bIns="0" rtlCol="0"/>
              <a:lstStyle/>
              <a:p>
                <a:endParaRPr/>
              </a:p>
            </p:txBody>
          </p:sp>
          <p:sp>
            <p:nvSpPr>
              <p:cNvPr id="8" name="object 10">
                <a:extLst>
                  <a:ext uri="{FF2B5EF4-FFF2-40B4-BE49-F238E27FC236}">
                    <a16:creationId xmlns:a16="http://schemas.microsoft.com/office/drawing/2014/main" id="{10E9D1B9-76AA-2308-4BB0-95A82CAB5F23}"/>
                  </a:ext>
                </a:extLst>
              </p:cNvPr>
              <p:cNvSpPr/>
              <p:nvPr/>
            </p:nvSpPr>
            <p:spPr>
              <a:xfrm>
                <a:off x="1900428" y="2606040"/>
                <a:ext cx="289560" cy="289560"/>
              </a:xfrm>
              <a:custGeom>
                <a:avLst/>
                <a:gdLst/>
                <a:ahLst/>
                <a:cxnLst/>
                <a:rect l="l" t="t" r="r" b="b"/>
                <a:pathLst>
                  <a:path w="289560" h="289560">
                    <a:moveTo>
                      <a:pt x="0" y="144780"/>
                    </a:moveTo>
                    <a:lnTo>
                      <a:pt x="7376" y="98999"/>
                    </a:lnTo>
                    <a:lnTo>
                      <a:pt x="27919" y="59253"/>
                    </a:lnTo>
                    <a:lnTo>
                      <a:pt x="59253" y="27919"/>
                    </a:lnTo>
                    <a:lnTo>
                      <a:pt x="98999" y="7376"/>
                    </a:lnTo>
                    <a:lnTo>
                      <a:pt x="144780" y="0"/>
                    </a:lnTo>
                    <a:lnTo>
                      <a:pt x="190560" y="7376"/>
                    </a:lnTo>
                    <a:lnTo>
                      <a:pt x="230306" y="27919"/>
                    </a:lnTo>
                    <a:lnTo>
                      <a:pt x="261640" y="59253"/>
                    </a:lnTo>
                    <a:lnTo>
                      <a:pt x="282183" y="98999"/>
                    </a:lnTo>
                    <a:lnTo>
                      <a:pt x="289560" y="144780"/>
                    </a:lnTo>
                    <a:lnTo>
                      <a:pt x="282183" y="190560"/>
                    </a:lnTo>
                    <a:lnTo>
                      <a:pt x="261640" y="230306"/>
                    </a:lnTo>
                    <a:lnTo>
                      <a:pt x="230306" y="261640"/>
                    </a:lnTo>
                    <a:lnTo>
                      <a:pt x="190560" y="282183"/>
                    </a:lnTo>
                    <a:lnTo>
                      <a:pt x="144780" y="289560"/>
                    </a:lnTo>
                    <a:lnTo>
                      <a:pt x="98999" y="282183"/>
                    </a:lnTo>
                    <a:lnTo>
                      <a:pt x="59253" y="261640"/>
                    </a:lnTo>
                    <a:lnTo>
                      <a:pt x="27919" y="230306"/>
                    </a:lnTo>
                    <a:lnTo>
                      <a:pt x="7376" y="190560"/>
                    </a:lnTo>
                    <a:lnTo>
                      <a:pt x="0" y="144780"/>
                    </a:lnTo>
                    <a:close/>
                  </a:path>
                </a:pathLst>
              </a:custGeom>
              <a:ln w="9525">
                <a:solidFill>
                  <a:srgbClr val="CCCC00"/>
                </a:solidFill>
              </a:ln>
            </p:spPr>
            <p:txBody>
              <a:bodyPr wrap="square" lIns="0" tIns="0" rIns="0" bIns="0" rtlCol="0"/>
              <a:lstStyle/>
              <a:p>
                <a:endParaRPr/>
              </a:p>
            </p:txBody>
          </p:sp>
          <p:sp>
            <p:nvSpPr>
              <p:cNvPr id="9" name="object 11">
                <a:extLst>
                  <a:ext uri="{FF2B5EF4-FFF2-40B4-BE49-F238E27FC236}">
                    <a16:creationId xmlns:a16="http://schemas.microsoft.com/office/drawing/2014/main" id="{2D0F01D6-B0A1-E9BF-919B-5AB5A8193672}"/>
                  </a:ext>
                </a:extLst>
              </p:cNvPr>
              <p:cNvSpPr/>
              <p:nvPr/>
            </p:nvSpPr>
            <p:spPr>
              <a:xfrm>
                <a:off x="2366772" y="2532888"/>
                <a:ext cx="289560" cy="289560"/>
              </a:xfrm>
              <a:custGeom>
                <a:avLst/>
                <a:gdLst/>
                <a:ahLst/>
                <a:cxnLst/>
                <a:rect l="l" t="t" r="r" b="b"/>
                <a:pathLst>
                  <a:path w="289560" h="289560">
                    <a:moveTo>
                      <a:pt x="144779" y="0"/>
                    </a:moveTo>
                    <a:lnTo>
                      <a:pt x="98999" y="7376"/>
                    </a:lnTo>
                    <a:lnTo>
                      <a:pt x="59253" y="27919"/>
                    </a:lnTo>
                    <a:lnTo>
                      <a:pt x="27919" y="59253"/>
                    </a:lnTo>
                    <a:lnTo>
                      <a:pt x="7376" y="98999"/>
                    </a:lnTo>
                    <a:lnTo>
                      <a:pt x="0" y="144779"/>
                    </a:lnTo>
                    <a:lnTo>
                      <a:pt x="7376" y="190560"/>
                    </a:lnTo>
                    <a:lnTo>
                      <a:pt x="27919" y="230306"/>
                    </a:lnTo>
                    <a:lnTo>
                      <a:pt x="59253" y="261640"/>
                    </a:lnTo>
                    <a:lnTo>
                      <a:pt x="98999" y="282183"/>
                    </a:lnTo>
                    <a:lnTo>
                      <a:pt x="144779" y="289560"/>
                    </a:lnTo>
                    <a:lnTo>
                      <a:pt x="190560" y="282183"/>
                    </a:lnTo>
                    <a:lnTo>
                      <a:pt x="230306" y="261640"/>
                    </a:lnTo>
                    <a:lnTo>
                      <a:pt x="261640" y="230306"/>
                    </a:lnTo>
                    <a:lnTo>
                      <a:pt x="282183" y="190560"/>
                    </a:lnTo>
                    <a:lnTo>
                      <a:pt x="289559" y="144779"/>
                    </a:lnTo>
                    <a:lnTo>
                      <a:pt x="282183" y="98999"/>
                    </a:lnTo>
                    <a:lnTo>
                      <a:pt x="261640" y="59253"/>
                    </a:lnTo>
                    <a:lnTo>
                      <a:pt x="230306" y="27919"/>
                    </a:lnTo>
                    <a:lnTo>
                      <a:pt x="190560" y="7376"/>
                    </a:lnTo>
                    <a:lnTo>
                      <a:pt x="144779" y="0"/>
                    </a:lnTo>
                    <a:close/>
                  </a:path>
                </a:pathLst>
              </a:custGeom>
              <a:solidFill>
                <a:srgbClr val="FF0000"/>
              </a:solidFill>
            </p:spPr>
            <p:txBody>
              <a:bodyPr wrap="square" lIns="0" tIns="0" rIns="0" bIns="0" rtlCol="0"/>
              <a:lstStyle/>
              <a:p>
                <a:endParaRPr/>
              </a:p>
            </p:txBody>
          </p:sp>
          <p:sp>
            <p:nvSpPr>
              <p:cNvPr id="10" name="object 12">
                <a:extLst>
                  <a:ext uri="{FF2B5EF4-FFF2-40B4-BE49-F238E27FC236}">
                    <a16:creationId xmlns:a16="http://schemas.microsoft.com/office/drawing/2014/main" id="{4A6AF9E3-46F9-08C9-4ADF-4F7CB2200852}"/>
                  </a:ext>
                </a:extLst>
              </p:cNvPr>
              <p:cNvSpPr/>
              <p:nvPr/>
            </p:nvSpPr>
            <p:spPr>
              <a:xfrm>
                <a:off x="2366772" y="2532888"/>
                <a:ext cx="289560" cy="289560"/>
              </a:xfrm>
              <a:custGeom>
                <a:avLst/>
                <a:gdLst/>
                <a:ahLst/>
                <a:cxnLst/>
                <a:rect l="l" t="t" r="r" b="b"/>
                <a:pathLst>
                  <a:path w="289560" h="289560">
                    <a:moveTo>
                      <a:pt x="0" y="144779"/>
                    </a:moveTo>
                    <a:lnTo>
                      <a:pt x="7376" y="98999"/>
                    </a:lnTo>
                    <a:lnTo>
                      <a:pt x="27919" y="59253"/>
                    </a:lnTo>
                    <a:lnTo>
                      <a:pt x="59253" y="27919"/>
                    </a:lnTo>
                    <a:lnTo>
                      <a:pt x="98999" y="7376"/>
                    </a:lnTo>
                    <a:lnTo>
                      <a:pt x="144779" y="0"/>
                    </a:lnTo>
                    <a:lnTo>
                      <a:pt x="190560" y="7376"/>
                    </a:lnTo>
                    <a:lnTo>
                      <a:pt x="230306" y="27919"/>
                    </a:lnTo>
                    <a:lnTo>
                      <a:pt x="261640" y="59253"/>
                    </a:lnTo>
                    <a:lnTo>
                      <a:pt x="282183" y="98999"/>
                    </a:lnTo>
                    <a:lnTo>
                      <a:pt x="289559" y="144779"/>
                    </a:lnTo>
                    <a:lnTo>
                      <a:pt x="282183" y="190560"/>
                    </a:lnTo>
                    <a:lnTo>
                      <a:pt x="261640" y="230306"/>
                    </a:lnTo>
                    <a:lnTo>
                      <a:pt x="230306" y="261640"/>
                    </a:lnTo>
                    <a:lnTo>
                      <a:pt x="190560" y="282183"/>
                    </a:lnTo>
                    <a:lnTo>
                      <a:pt x="144779" y="289560"/>
                    </a:lnTo>
                    <a:lnTo>
                      <a:pt x="98999" y="282183"/>
                    </a:lnTo>
                    <a:lnTo>
                      <a:pt x="59253" y="261640"/>
                    </a:lnTo>
                    <a:lnTo>
                      <a:pt x="27919" y="230306"/>
                    </a:lnTo>
                    <a:lnTo>
                      <a:pt x="7376" y="190560"/>
                    </a:lnTo>
                    <a:lnTo>
                      <a:pt x="0" y="144779"/>
                    </a:lnTo>
                    <a:close/>
                  </a:path>
                </a:pathLst>
              </a:custGeom>
              <a:ln w="9524">
                <a:solidFill>
                  <a:srgbClr val="CCCC00"/>
                </a:solidFill>
              </a:ln>
            </p:spPr>
            <p:txBody>
              <a:bodyPr wrap="square" lIns="0" tIns="0" rIns="0" bIns="0" rtlCol="0"/>
              <a:lstStyle/>
              <a:p>
                <a:endParaRPr/>
              </a:p>
            </p:txBody>
          </p:sp>
          <p:sp>
            <p:nvSpPr>
              <p:cNvPr id="11" name="object 13">
                <a:extLst>
                  <a:ext uri="{FF2B5EF4-FFF2-40B4-BE49-F238E27FC236}">
                    <a16:creationId xmlns:a16="http://schemas.microsoft.com/office/drawing/2014/main" id="{8E64AD83-C979-C4CD-700F-16B4C3B19C7D}"/>
                  </a:ext>
                </a:extLst>
              </p:cNvPr>
              <p:cNvSpPr/>
              <p:nvPr/>
            </p:nvSpPr>
            <p:spPr>
              <a:xfrm>
                <a:off x="2763012" y="2677668"/>
                <a:ext cx="289560" cy="289560"/>
              </a:xfrm>
              <a:custGeom>
                <a:avLst/>
                <a:gdLst/>
                <a:ahLst/>
                <a:cxnLst/>
                <a:rect l="l" t="t" r="r" b="b"/>
                <a:pathLst>
                  <a:path w="289560" h="289560">
                    <a:moveTo>
                      <a:pt x="144780" y="0"/>
                    </a:moveTo>
                    <a:lnTo>
                      <a:pt x="98999" y="7376"/>
                    </a:lnTo>
                    <a:lnTo>
                      <a:pt x="59253" y="27919"/>
                    </a:lnTo>
                    <a:lnTo>
                      <a:pt x="27919" y="59253"/>
                    </a:lnTo>
                    <a:lnTo>
                      <a:pt x="7376" y="98999"/>
                    </a:lnTo>
                    <a:lnTo>
                      <a:pt x="0" y="144780"/>
                    </a:lnTo>
                    <a:lnTo>
                      <a:pt x="7376" y="190560"/>
                    </a:lnTo>
                    <a:lnTo>
                      <a:pt x="27919" y="230306"/>
                    </a:lnTo>
                    <a:lnTo>
                      <a:pt x="59253" y="261640"/>
                    </a:lnTo>
                    <a:lnTo>
                      <a:pt x="98999" y="282183"/>
                    </a:lnTo>
                    <a:lnTo>
                      <a:pt x="144780" y="289560"/>
                    </a:lnTo>
                    <a:lnTo>
                      <a:pt x="190560" y="282183"/>
                    </a:lnTo>
                    <a:lnTo>
                      <a:pt x="230306" y="261640"/>
                    </a:lnTo>
                    <a:lnTo>
                      <a:pt x="261640" y="230306"/>
                    </a:lnTo>
                    <a:lnTo>
                      <a:pt x="282183" y="190560"/>
                    </a:lnTo>
                    <a:lnTo>
                      <a:pt x="289560" y="144780"/>
                    </a:lnTo>
                    <a:lnTo>
                      <a:pt x="282183" y="98999"/>
                    </a:lnTo>
                    <a:lnTo>
                      <a:pt x="261640" y="59253"/>
                    </a:lnTo>
                    <a:lnTo>
                      <a:pt x="230306" y="27919"/>
                    </a:lnTo>
                    <a:lnTo>
                      <a:pt x="190560" y="7376"/>
                    </a:lnTo>
                    <a:lnTo>
                      <a:pt x="144780" y="0"/>
                    </a:lnTo>
                    <a:close/>
                  </a:path>
                </a:pathLst>
              </a:custGeom>
              <a:solidFill>
                <a:srgbClr val="FF0000"/>
              </a:solidFill>
            </p:spPr>
            <p:txBody>
              <a:bodyPr wrap="square" lIns="0" tIns="0" rIns="0" bIns="0" rtlCol="0"/>
              <a:lstStyle/>
              <a:p>
                <a:endParaRPr/>
              </a:p>
            </p:txBody>
          </p:sp>
          <p:sp>
            <p:nvSpPr>
              <p:cNvPr id="12" name="object 14">
                <a:extLst>
                  <a:ext uri="{FF2B5EF4-FFF2-40B4-BE49-F238E27FC236}">
                    <a16:creationId xmlns:a16="http://schemas.microsoft.com/office/drawing/2014/main" id="{F4ECABD4-4669-C67E-6BC5-569024657EBB}"/>
                  </a:ext>
                </a:extLst>
              </p:cNvPr>
              <p:cNvSpPr/>
              <p:nvPr/>
            </p:nvSpPr>
            <p:spPr>
              <a:xfrm>
                <a:off x="2763012" y="2677668"/>
                <a:ext cx="289560" cy="289560"/>
              </a:xfrm>
              <a:custGeom>
                <a:avLst/>
                <a:gdLst/>
                <a:ahLst/>
                <a:cxnLst/>
                <a:rect l="l" t="t" r="r" b="b"/>
                <a:pathLst>
                  <a:path w="289560" h="289560">
                    <a:moveTo>
                      <a:pt x="0" y="144780"/>
                    </a:moveTo>
                    <a:lnTo>
                      <a:pt x="7376" y="98999"/>
                    </a:lnTo>
                    <a:lnTo>
                      <a:pt x="27919" y="59253"/>
                    </a:lnTo>
                    <a:lnTo>
                      <a:pt x="59253" y="27919"/>
                    </a:lnTo>
                    <a:lnTo>
                      <a:pt x="98999" y="7376"/>
                    </a:lnTo>
                    <a:lnTo>
                      <a:pt x="144780" y="0"/>
                    </a:lnTo>
                    <a:lnTo>
                      <a:pt x="190560" y="7376"/>
                    </a:lnTo>
                    <a:lnTo>
                      <a:pt x="230306" y="27919"/>
                    </a:lnTo>
                    <a:lnTo>
                      <a:pt x="261640" y="59253"/>
                    </a:lnTo>
                    <a:lnTo>
                      <a:pt x="282183" y="98999"/>
                    </a:lnTo>
                    <a:lnTo>
                      <a:pt x="289560" y="144780"/>
                    </a:lnTo>
                    <a:lnTo>
                      <a:pt x="282183" y="190560"/>
                    </a:lnTo>
                    <a:lnTo>
                      <a:pt x="261640" y="230306"/>
                    </a:lnTo>
                    <a:lnTo>
                      <a:pt x="230306" y="261640"/>
                    </a:lnTo>
                    <a:lnTo>
                      <a:pt x="190560" y="282183"/>
                    </a:lnTo>
                    <a:lnTo>
                      <a:pt x="144780" y="289560"/>
                    </a:lnTo>
                    <a:lnTo>
                      <a:pt x="98999" y="282183"/>
                    </a:lnTo>
                    <a:lnTo>
                      <a:pt x="59253" y="261640"/>
                    </a:lnTo>
                    <a:lnTo>
                      <a:pt x="27919" y="230306"/>
                    </a:lnTo>
                    <a:lnTo>
                      <a:pt x="7376" y="190560"/>
                    </a:lnTo>
                    <a:lnTo>
                      <a:pt x="0" y="144780"/>
                    </a:lnTo>
                    <a:close/>
                  </a:path>
                </a:pathLst>
              </a:custGeom>
              <a:ln w="9525">
                <a:solidFill>
                  <a:srgbClr val="CCCC00"/>
                </a:solidFill>
              </a:ln>
            </p:spPr>
            <p:txBody>
              <a:bodyPr wrap="square" lIns="0" tIns="0" rIns="0" bIns="0" rtlCol="0"/>
              <a:lstStyle/>
              <a:p>
                <a:endParaRPr/>
              </a:p>
            </p:txBody>
          </p:sp>
          <p:sp>
            <p:nvSpPr>
              <p:cNvPr id="13" name="object 15">
                <a:extLst>
                  <a:ext uri="{FF2B5EF4-FFF2-40B4-BE49-F238E27FC236}">
                    <a16:creationId xmlns:a16="http://schemas.microsoft.com/office/drawing/2014/main" id="{6F483CB1-B17C-857E-01CB-05A8724127A1}"/>
                  </a:ext>
                </a:extLst>
              </p:cNvPr>
              <p:cNvSpPr/>
              <p:nvPr/>
            </p:nvSpPr>
            <p:spPr>
              <a:xfrm>
                <a:off x="3427475" y="2534412"/>
                <a:ext cx="289560" cy="289560"/>
              </a:xfrm>
              <a:custGeom>
                <a:avLst/>
                <a:gdLst/>
                <a:ahLst/>
                <a:cxnLst/>
                <a:rect l="l" t="t" r="r" b="b"/>
                <a:pathLst>
                  <a:path w="289560" h="289560">
                    <a:moveTo>
                      <a:pt x="144779" y="0"/>
                    </a:moveTo>
                    <a:lnTo>
                      <a:pt x="98999" y="7376"/>
                    </a:lnTo>
                    <a:lnTo>
                      <a:pt x="59253" y="27919"/>
                    </a:lnTo>
                    <a:lnTo>
                      <a:pt x="27919" y="59253"/>
                    </a:lnTo>
                    <a:lnTo>
                      <a:pt x="7376" y="98999"/>
                    </a:lnTo>
                    <a:lnTo>
                      <a:pt x="0" y="144779"/>
                    </a:lnTo>
                    <a:lnTo>
                      <a:pt x="7376" y="190560"/>
                    </a:lnTo>
                    <a:lnTo>
                      <a:pt x="27919" y="230306"/>
                    </a:lnTo>
                    <a:lnTo>
                      <a:pt x="59253" y="261640"/>
                    </a:lnTo>
                    <a:lnTo>
                      <a:pt x="98999" y="282183"/>
                    </a:lnTo>
                    <a:lnTo>
                      <a:pt x="144779" y="289560"/>
                    </a:lnTo>
                    <a:lnTo>
                      <a:pt x="190560" y="282183"/>
                    </a:lnTo>
                    <a:lnTo>
                      <a:pt x="230306" y="261640"/>
                    </a:lnTo>
                    <a:lnTo>
                      <a:pt x="261640" y="230306"/>
                    </a:lnTo>
                    <a:lnTo>
                      <a:pt x="282183" y="190560"/>
                    </a:lnTo>
                    <a:lnTo>
                      <a:pt x="289560" y="144779"/>
                    </a:lnTo>
                    <a:lnTo>
                      <a:pt x="282183" y="98999"/>
                    </a:lnTo>
                    <a:lnTo>
                      <a:pt x="261640" y="59253"/>
                    </a:lnTo>
                    <a:lnTo>
                      <a:pt x="230306" y="27919"/>
                    </a:lnTo>
                    <a:lnTo>
                      <a:pt x="190560" y="7376"/>
                    </a:lnTo>
                    <a:lnTo>
                      <a:pt x="144779" y="0"/>
                    </a:lnTo>
                    <a:close/>
                  </a:path>
                </a:pathLst>
              </a:custGeom>
              <a:solidFill>
                <a:srgbClr val="FF0000"/>
              </a:solidFill>
            </p:spPr>
            <p:txBody>
              <a:bodyPr wrap="square" lIns="0" tIns="0" rIns="0" bIns="0" rtlCol="0"/>
              <a:lstStyle/>
              <a:p>
                <a:endParaRPr/>
              </a:p>
            </p:txBody>
          </p:sp>
          <p:sp>
            <p:nvSpPr>
              <p:cNvPr id="14" name="object 16">
                <a:extLst>
                  <a:ext uri="{FF2B5EF4-FFF2-40B4-BE49-F238E27FC236}">
                    <a16:creationId xmlns:a16="http://schemas.microsoft.com/office/drawing/2014/main" id="{1424EA57-3DF2-590B-1922-8927FC867566}"/>
                  </a:ext>
                </a:extLst>
              </p:cNvPr>
              <p:cNvSpPr/>
              <p:nvPr/>
            </p:nvSpPr>
            <p:spPr>
              <a:xfrm>
                <a:off x="3427475" y="2534412"/>
                <a:ext cx="289560" cy="289560"/>
              </a:xfrm>
              <a:custGeom>
                <a:avLst/>
                <a:gdLst/>
                <a:ahLst/>
                <a:cxnLst/>
                <a:rect l="l" t="t" r="r" b="b"/>
                <a:pathLst>
                  <a:path w="289560" h="289560">
                    <a:moveTo>
                      <a:pt x="0" y="144779"/>
                    </a:moveTo>
                    <a:lnTo>
                      <a:pt x="7376" y="98999"/>
                    </a:lnTo>
                    <a:lnTo>
                      <a:pt x="27919" y="59253"/>
                    </a:lnTo>
                    <a:lnTo>
                      <a:pt x="59253" y="27919"/>
                    </a:lnTo>
                    <a:lnTo>
                      <a:pt x="98999" y="7376"/>
                    </a:lnTo>
                    <a:lnTo>
                      <a:pt x="144779" y="0"/>
                    </a:lnTo>
                    <a:lnTo>
                      <a:pt x="190560" y="7376"/>
                    </a:lnTo>
                    <a:lnTo>
                      <a:pt x="230306" y="27919"/>
                    </a:lnTo>
                    <a:lnTo>
                      <a:pt x="261640" y="59253"/>
                    </a:lnTo>
                    <a:lnTo>
                      <a:pt x="282183" y="98999"/>
                    </a:lnTo>
                    <a:lnTo>
                      <a:pt x="289560" y="144779"/>
                    </a:lnTo>
                    <a:lnTo>
                      <a:pt x="282183" y="190560"/>
                    </a:lnTo>
                    <a:lnTo>
                      <a:pt x="261640" y="230306"/>
                    </a:lnTo>
                    <a:lnTo>
                      <a:pt x="230306" y="261640"/>
                    </a:lnTo>
                    <a:lnTo>
                      <a:pt x="190560" y="282183"/>
                    </a:lnTo>
                    <a:lnTo>
                      <a:pt x="144779" y="289560"/>
                    </a:lnTo>
                    <a:lnTo>
                      <a:pt x="98999" y="282183"/>
                    </a:lnTo>
                    <a:lnTo>
                      <a:pt x="59253" y="261640"/>
                    </a:lnTo>
                    <a:lnTo>
                      <a:pt x="27919" y="230306"/>
                    </a:lnTo>
                    <a:lnTo>
                      <a:pt x="7376" y="190560"/>
                    </a:lnTo>
                    <a:lnTo>
                      <a:pt x="0" y="144779"/>
                    </a:lnTo>
                    <a:close/>
                  </a:path>
                </a:pathLst>
              </a:custGeom>
              <a:ln w="9525">
                <a:solidFill>
                  <a:srgbClr val="CCCC00"/>
                </a:solidFill>
              </a:ln>
            </p:spPr>
            <p:txBody>
              <a:bodyPr wrap="square" lIns="0" tIns="0" rIns="0" bIns="0" rtlCol="0"/>
              <a:lstStyle/>
              <a:p>
                <a:endParaRPr/>
              </a:p>
            </p:txBody>
          </p:sp>
          <p:sp>
            <p:nvSpPr>
              <p:cNvPr id="15" name="object 17">
                <a:extLst>
                  <a:ext uri="{FF2B5EF4-FFF2-40B4-BE49-F238E27FC236}">
                    <a16:creationId xmlns:a16="http://schemas.microsoft.com/office/drawing/2014/main" id="{F65BDE73-723B-82FC-2C51-6FDE63D6C58B}"/>
                  </a:ext>
                </a:extLst>
              </p:cNvPr>
              <p:cNvSpPr/>
              <p:nvPr/>
            </p:nvSpPr>
            <p:spPr>
              <a:xfrm>
                <a:off x="3287268" y="2700528"/>
                <a:ext cx="289560" cy="289560"/>
              </a:xfrm>
              <a:custGeom>
                <a:avLst/>
                <a:gdLst/>
                <a:ahLst/>
                <a:cxnLst/>
                <a:rect l="l" t="t" r="r" b="b"/>
                <a:pathLst>
                  <a:path w="289560" h="289560">
                    <a:moveTo>
                      <a:pt x="144780" y="0"/>
                    </a:moveTo>
                    <a:lnTo>
                      <a:pt x="98999" y="7376"/>
                    </a:lnTo>
                    <a:lnTo>
                      <a:pt x="59253" y="27919"/>
                    </a:lnTo>
                    <a:lnTo>
                      <a:pt x="27919" y="59253"/>
                    </a:lnTo>
                    <a:lnTo>
                      <a:pt x="7376" y="98999"/>
                    </a:lnTo>
                    <a:lnTo>
                      <a:pt x="0" y="144780"/>
                    </a:lnTo>
                    <a:lnTo>
                      <a:pt x="7376" y="190560"/>
                    </a:lnTo>
                    <a:lnTo>
                      <a:pt x="27919" y="230306"/>
                    </a:lnTo>
                    <a:lnTo>
                      <a:pt x="59253" y="261640"/>
                    </a:lnTo>
                    <a:lnTo>
                      <a:pt x="98999" y="282183"/>
                    </a:lnTo>
                    <a:lnTo>
                      <a:pt x="144780" y="289560"/>
                    </a:lnTo>
                    <a:lnTo>
                      <a:pt x="190560" y="282183"/>
                    </a:lnTo>
                    <a:lnTo>
                      <a:pt x="230306" y="261640"/>
                    </a:lnTo>
                    <a:lnTo>
                      <a:pt x="261640" y="230306"/>
                    </a:lnTo>
                    <a:lnTo>
                      <a:pt x="282183" y="190560"/>
                    </a:lnTo>
                    <a:lnTo>
                      <a:pt x="289560" y="144780"/>
                    </a:lnTo>
                    <a:lnTo>
                      <a:pt x="282183" y="98999"/>
                    </a:lnTo>
                    <a:lnTo>
                      <a:pt x="261640" y="59253"/>
                    </a:lnTo>
                    <a:lnTo>
                      <a:pt x="230306" y="27919"/>
                    </a:lnTo>
                    <a:lnTo>
                      <a:pt x="190560" y="7376"/>
                    </a:lnTo>
                    <a:lnTo>
                      <a:pt x="144780" y="0"/>
                    </a:lnTo>
                    <a:close/>
                  </a:path>
                </a:pathLst>
              </a:custGeom>
              <a:solidFill>
                <a:srgbClr val="FF0000"/>
              </a:solidFill>
            </p:spPr>
            <p:txBody>
              <a:bodyPr wrap="square" lIns="0" tIns="0" rIns="0" bIns="0" rtlCol="0"/>
              <a:lstStyle/>
              <a:p>
                <a:endParaRPr/>
              </a:p>
            </p:txBody>
          </p:sp>
          <p:sp>
            <p:nvSpPr>
              <p:cNvPr id="16" name="object 18">
                <a:extLst>
                  <a:ext uri="{FF2B5EF4-FFF2-40B4-BE49-F238E27FC236}">
                    <a16:creationId xmlns:a16="http://schemas.microsoft.com/office/drawing/2014/main" id="{54C4B54C-A4A8-4E15-26FF-6E456FA6730C}"/>
                  </a:ext>
                </a:extLst>
              </p:cNvPr>
              <p:cNvSpPr/>
              <p:nvPr/>
            </p:nvSpPr>
            <p:spPr>
              <a:xfrm>
                <a:off x="3287268" y="2700528"/>
                <a:ext cx="289560" cy="289560"/>
              </a:xfrm>
              <a:custGeom>
                <a:avLst/>
                <a:gdLst/>
                <a:ahLst/>
                <a:cxnLst/>
                <a:rect l="l" t="t" r="r" b="b"/>
                <a:pathLst>
                  <a:path w="289560" h="289560">
                    <a:moveTo>
                      <a:pt x="0" y="144780"/>
                    </a:moveTo>
                    <a:lnTo>
                      <a:pt x="7376" y="98999"/>
                    </a:lnTo>
                    <a:lnTo>
                      <a:pt x="27919" y="59253"/>
                    </a:lnTo>
                    <a:lnTo>
                      <a:pt x="59253" y="27919"/>
                    </a:lnTo>
                    <a:lnTo>
                      <a:pt x="98999" y="7376"/>
                    </a:lnTo>
                    <a:lnTo>
                      <a:pt x="144780" y="0"/>
                    </a:lnTo>
                    <a:lnTo>
                      <a:pt x="190560" y="7376"/>
                    </a:lnTo>
                    <a:lnTo>
                      <a:pt x="230306" y="27919"/>
                    </a:lnTo>
                    <a:lnTo>
                      <a:pt x="261640" y="59253"/>
                    </a:lnTo>
                    <a:lnTo>
                      <a:pt x="282183" y="98999"/>
                    </a:lnTo>
                    <a:lnTo>
                      <a:pt x="289560" y="144780"/>
                    </a:lnTo>
                    <a:lnTo>
                      <a:pt x="282183" y="190560"/>
                    </a:lnTo>
                    <a:lnTo>
                      <a:pt x="261640" y="230306"/>
                    </a:lnTo>
                    <a:lnTo>
                      <a:pt x="230306" y="261640"/>
                    </a:lnTo>
                    <a:lnTo>
                      <a:pt x="190560" y="282183"/>
                    </a:lnTo>
                    <a:lnTo>
                      <a:pt x="144780" y="289560"/>
                    </a:lnTo>
                    <a:lnTo>
                      <a:pt x="98999" y="282183"/>
                    </a:lnTo>
                    <a:lnTo>
                      <a:pt x="59253" y="261640"/>
                    </a:lnTo>
                    <a:lnTo>
                      <a:pt x="27919" y="230306"/>
                    </a:lnTo>
                    <a:lnTo>
                      <a:pt x="7376" y="190560"/>
                    </a:lnTo>
                    <a:lnTo>
                      <a:pt x="0" y="144780"/>
                    </a:lnTo>
                    <a:close/>
                  </a:path>
                </a:pathLst>
              </a:custGeom>
              <a:ln w="9525">
                <a:solidFill>
                  <a:srgbClr val="CCCC00"/>
                </a:solidFill>
              </a:ln>
            </p:spPr>
            <p:txBody>
              <a:bodyPr wrap="square" lIns="0" tIns="0" rIns="0" bIns="0" rtlCol="0"/>
              <a:lstStyle/>
              <a:p>
                <a:endParaRPr/>
              </a:p>
            </p:txBody>
          </p:sp>
          <p:sp>
            <p:nvSpPr>
              <p:cNvPr id="17" name="object 19">
                <a:extLst>
                  <a:ext uri="{FF2B5EF4-FFF2-40B4-BE49-F238E27FC236}">
                    <a16:creationId xmlns:a16="http://schemas.microsoft.com/office/drawing/2014/main" id="{05B51C29-00CD-940F-2C5E-4A59FDEE0B97}"/>
                  </a:ext>
                </a:extLst>
              </p:cNvPr>
              <p:cNvSpPr/>
              <p:nvPr/>
            </p:nvSpPr>
            <p:spPr>
              <a:xfrm>
                <a:off x="3909060" y="2604516"/>
                <a:ext cx="289560" cy="289560"/>
              </a:xfrm>
              <a:custGeom>
                <a:avLst/>
                <a:gdLst/>
                <a:ahLst/>
                <a:cxnLst/>
                <a:rect l="l" t="t" r="r" b="b"/>
                <a:pathLst>
                  <a:path w="289560" h="289560">
                    <a:moveTo>
                      <a:pt x="144779" y="0"/>
                    </a:moveTo>
                    <a:lnTo>
                      <a:pt x="98999" y="7376"/>
                    </a:lnTo>
                    <a:lnTo>
                      <a:pt x="59253" y="27919"/>
                    </a:lnTo>
                    <a:lnTo>
                      <a:pt x="27919" y="59253"/>
                    </a:lnTo>
                    <a:lnTo>
                      <a:pt x="7376" y="98999"/>
                    </a:lnTo>
                    <a:lnTo>
                      <a:pt x="0" y="144780"/>
                    </a:lnTo>
                    <a:lnTo>
                      <a:pt x="7376" y="190560"/>
                    </a:lnTo>
                    <a:lnTo>
                      <a:pt x="27919" y="230306"/>
                    </a:lnTo>
                    <a:lnTo>
                      <a:pt x="59253" y="261640"/>
                    </a:lnTo>
                    <a:lnTo>
                      <a:pt x="98999" y="282183"/>
                    </a:lnTo>
                    <a:lnTo>
                      <a:pt x="144779" y="289560"/>
                    </a:lnTo>
                    <a:lnTo>
                      <a:pt x="190560" y="282183"/>
                    </a:lnTo>
                    <a:lnTo>
                      <a:pt x="230306" y="261640"/>
                    </a:lnTo>
                    <a:lnTo>
                      <a:pt x="261640" y="230306"/>
                    </a:lnTo>
                    <a:lnTo>
                      <a:pt x="282183" y="190560"/>
                    </a:lnTo>
                    <a:lnTo>
                      <a:pt x="289560" y="144780"/>
                    </a:lnTo>
                    <a:lnTo>
                      <a:pt x="282183" y="98999"/>
                    </a:lnTo>
                    <a:lnTo>
                      <a:pt x="261640" y="59253"/>
                    </a:lnTo>
                    <a:lnTo>
                      <a:pt x="230306" y="27919"/>
                    </a:lnTo>
                    <a:lnTo>
                      <a:pt x="190560" y="7376"/>
                    </a:lnTo>
                    <a:lnTo>
                      <a:pt x="144779" y="0"/>
                    </a:lnTo>
                    <a:close/>
                  </a:path>
                </a:pathLst>
              </a:custGeom>
              <a:solidFill>
                <a:srgbClr val="FF0000"/>
              </a:solidFill>
            </p:spPr>
            <p:txBody>
              <a:bodyPr wrap="square" lIns="0" tIns="0" rIns="0" bIns="0" rtlCol="0"/>
              <a:lstStyle/>
              <a:p>
                <a:endParaRPr/>
              </a:p>
            </p:txBody>
          </p:sp>
          <p:sp>
            <p:nvSpPr>
              <p:cNvPr id="18" name="object 20">
                <a:extLst>
                  <a:ext uri="{FF2B5EF4-FFF2-40B4-BE49-F238E27FC236}">
                    <a16:creationId xmlns:a16="http://schemas.microsoft.com/office/drawing/2014/main" id="{8EEDD71C-E1F5-C8F1-EBCD-8150AA03F899}"/>
                  </a:ext>
                </a:extLst>
              </p:cNvPr>
              <p:cNvSpPr/>
              <p:nvPr/>
            </p:nvSpPr>
            <p:spPr>
              <a:xfrm>
                <a:off x="3909060" y="2604516"/>
                <a:ext cx="289560" cy="289560"/>
              </a:xfrm>
              <a:custGeom>
                <a:avLst/>
                <a:gdLst/>
                <a:ahLst/>
                <a:cxnLst/>
                <a:rect l="l" t="t" r="r" b="b"/>
                <a:pathLst>
                  <a:path w="289560" h="289560">
                    <a:moveTo>
                      <a:pt x="0" y="144780"/>
                    </a:moveTo>
                    <a:lnTo>
                      <a:pt x="7376" y="98999"/>
                    </a:lnTo>
                    <a:lnTo>
                      <a:pt x="27919" y="59253"/>
                    </a:lnTo>
                    <a:lnTo>
                      <a:pt x="59253" y="27919"/>
                    </a:lnTo>
                    <a:lnTo>
                      <a:pt x="98999" y="7376"/>
                    </a:lnTo>
                    <a:lnTo>
                      <a:pt x="144779" y="0"/>
                    </a:lnTo>
                    <a:lnTo>
                      <a:pt x="190560" y="7376"/>
                    </a:lnTo>
                    <a:lnTo>
                      <a:pt x="230306" y="27919"/>
                    </a:lnTo>
                    <a:lnTo>
                      <a:pt x="261640" y="59253"/>
                    </a:lnTo>
                    <a:lnTo>
                      <a:pt x="282183" y="98999"/>
                    </a:lnTo>
                    <a:lnTo>
                      <a:pt x="289560" y="144780"/>
                    </a:lnTo>
                    <a:lnTo>
                      <a:pt x="282183" y="190560"/>
                    </a:lnTo>
                    <a:lnTo>
                      <a:pt x="261640" y="230306"/>
                    </a:lnTo>
                    <a:lnTo>
                      <a:pt x="230306" y="261640"/>
                    </a:lnTo>
                    <a:lnTo>
                      <a:pt x="190560" y="282183"/>
                    </a:lnTo>
                    <a:lnTo>
                      <a:pt x="144779" y="289560"/>
                    </a:lnTo>
                    <a:lnTo>
                      <a:pt x="98999" y="282183"/>
                    </a:lnTo>
                    <a:lnTo>
                      <a:pt x="59253" y="261640"/>
                    </a:lnTo>
                    <a:lnTo>
                      <a:pt x="27919" y="230306"/>
                    </a:lnTo>
                    <a:lnTo>
                      <a:pt x="7376" y="190560"/>
                    </a:lnTo>
                    <a:lnTo>
                      <a:pt x="0" y="144780"/>
                    </a:lnTo>
                    <a:close/>
                  </a:path>
                </a:pathLst>
              </a:custGeom>
              <a:ln w="9525">
                <a:solidFill>
                  <a:srgbClr val="CCCC00"/>
                </a:solidFill>
              </a:ln>
            </p:spPr>
            <p:txBody>
              <a:bodyPr wrap="square" lIns="0" tIns="0" rIns="0" bIns="0" rtlCol="0"/>
              <a:lstStyle/>
              <a:p>
                <a:endParaRPr/>
              </a:p>
            </p:txBody>
          </p:sp>
          <p:sp>
            <p:nvSpPr>
              <p:cNvPr id="19" name="object 21">
                <a:extLst>
                  <a:ext uri="{FF2B5EF4-FFF2-40B4-BE49-F238E27FC236}">
                    <a16:creationId xmlns:a16="http://schemas.microsoft.com/office/drawing/2014/main" id="{2C47936B-52A9-2353-6763-FDBDB16DF58D}"/>
                  </a:ext>
                </a:extLst>
              </p:cNvPr>
              <p:cNvSpPr/>
              <p:nvPr/>
            </p:nvSpPr>
            <p:spPr>
              <a:xfrm>
                <a:off x="4381500" y="2532888"/>
                <a:ext cx="289560" cy="289560"/>
              </a:xfrm>
              <a:custGeom>
                <a:avLst/>
                <a:gdLst/>
                <a:ahLst/>
                <a:cxnLst/>
                <a:rect l="l" t="t" r="r" b="b"/>
                <a:pathLst>
                  <a:path w="289560" h="289560">
                    <a:moveTo>
                      <a:pt x="144779" y="0"/>
                    </a:moveTo>
                    <a:lnTo>
                      <a:pt x="98999" y="7376"/>
                    </a:lnTo>
                    <a:lnTo>
                      <a:pt x="59253" y="27919"/>
                    </a:lnTo>
                    <a:lnTo>
                      <a:pt x="27919" y="59253"/>
                    </a:lnTo>
                    <a:lnTo>
                      <a:pt x="7376" y="98999"/>
                    </a:lnTo>
                    <a:lnTo>
                      <a:pt x="0" y="144779"/>
                    </a:lnTo>
                    <a:lnTo>
                      <a:pt x="7376" y="190560"/>
                    </a:lnTo>
                    <a:lnTo>
                      <a:pt x="27919" y="230306"/>
                    </a:lnTo>
                    <a:lnTo>
                      <a:pt x="59253" y="261640"/>
                    </a:lnTo>
                    <a:lnTo>
                      <a:pt x="98999" y="282183"/>
                    </a:lnTo>
                    <a:lnTo>
                      <a:pt x="144779" y="289560"/>
                    </a:lnTo>
                    <a:lnTo>
                      <a:pt x="190560" y="282183"/>
                    </a:lnTo>
                    <a:lnTo>
                      <a:pt x="230306" y="261640"/>
                    </a:lnTo>
                    <a:lnTo>
                      <a:pt x="261640" y="230306"/>
                    </a:lnTo>
                    <a:lnTo>
                      <a:pt x="282183" y="190560"/>
                    </a:lnTo>
                    <a:lnTo>
                      <a:pt x="289560" y="144779"/>
                    </a:lnTo>
                    <a:lnTo>
                      <a:pt x="282183" y="98999"/>
                    </a:lnTo>
                    <a:lnTo>
                      <a:pt x="261640" y="59253"/>
                    </a:lnTo>
                    <a:lnTo>
                      <a:pt x="230306" y="27919"/>
                    </a:lnTo>
                    <a:lnTo>
                      <a:pt x="190560" y="7376"/>
                    </a:lnTo>
                    <a:lnTo>
                      <a:pt x="144779" y="0"/>
                    </a:lnTo>
                    <a:close/>
                  </a:path>
                </a:pathLst>
              </a:custGeom>
              <a:solidFill>
                <a:srgbClr val="FF0000"/>
              </a:solidFill>
            </p:spPr>
            <p:txBody>
              <a:bodyPr wrap="square" lIns="0" tIns="0" rIns="0" bIns="0" rtlCol="0"/>
              <a:lstStyle/>
              <a:p>
                <a:endParaRPr/>
              </a:p>
            </p:txBody>
          </p:sp>
          <p:sp>
            <p:nvSpPr>
              <p:cNvPr id="20" name="object 22">
                <a:extLst>
                  <a:ext uri="{FF2B5EF4-FFF2-40B4-BE49-F238E27FC236}">
                    <a16:creationId xmlns:a16="http://schemas.microsoft.com/office/drawing/2014/main" id="{600B3907-D2B9-035B-2874-F47CEF574C39}"/>
                  </a:ext>
                </a:extLst>
              </p:cNvPr>
              <p:cNvSpPr/>
              <p:nvPr/>
            </p:nvSpPr>
            <p:spPr>
              <a:xfrm>
                <a:off x="4381500" y="2532888"/>
                <a:ext cx="289560" cy="289560"/>
              </a:xfrm>
              <a:custGeom>
                <a:avLst/>
                <a:gdLst/>
                <a:ahLst/>
                <a:cxnLst/>
                <a:rect l="l" t="t" r="r" b="b"/>
                <a:pathLst>
                  <a:path w="289560" h="289560">
                    <a:moveTo>
                      <a:pt x="0" y="144779"/>
                    </a:moveTo>
                    <a:lnTo>
                      <a:pt x="7376" y="98999"/>
                    </a:lnTo>
                    <a:lnTo>
                      <a:pt x="27919" y="59253"/>
                    </a:lnTo>
                    <a:lnTo>
                      <a:pt x="59253" y="27919"/>
                    </a:lnTo>
                    <a:lnTo>
                      <a:pt x="98999" y="7376"/>
                    </a:lnTo>
                    <a:lnTo>
                      <a:pt x="144779" y="0"/>
                    </a:lnTo>
                    <a:lnTo>
                      <a:pt x="190560" y="7376"/>
                    </a:lnTo>
                    <a:lnTo>
                      <a:pt x="230306" y="27919"/>
                    </a:lnTo>
                    <a:lnTo>
                      <a:pt x="261640" y="59253"/>
                    </a:lnTo>
                    <a:lnTo>
                      <a:pt x="282183" y="98999"/>
                    </a:lnTo>
                    <a:lnTo>
                      <a:pt x="289560" y="144779"/>
                    </a:lnTo>
                    <a:lnTo>
                      <a:pt x="282183" y="190560"/>
                    </a:lnTo>
                    <a:lnTo>
                      <a:pt x="261640" y="230306"/>
                    </a:lnTo>
                    <a:lnTo>
                      <a:pt x="230306" y="261640"/>
                    </a:lnTo>
                    <a:lnTo>
                      <a:pt x="190560" y="282183"/>
                    </a:lnTo>
                    <a:lnTo>
                      <a:pt x="144779" y="289560"/>
                    </a:lnTo>
                    <a:lnTo>
                      <a:pt x="98999" y="282183"/>
                    </a:lnTo>
                    <a:lnTo>
                      <a:pt x="59253" y="261640"/>
                    </a:lnTo>
                    <a:lnTo>
                      <a:pt x="27919" y="230306"/>
                    </a:lnTo>
                    <a:lnTo>
                      <a:pt x="7376" y="190560"/>
                    </a:lnTo>
                    <a:lnTo>
                      <a:pt x="0" y="144779"/>
                    </a:lnTo>
                    <a:close/>
                  </a:path>
                </a:pathLst>
              </a:custGeom>
              <a:ln w="9525">
                <a:solidFill>
                  <a:srgbClr val="CCCC00"/>
                </a:solidFill>
              </a:ln>
            </p:spPr>
            <p:txBody>
              <a:bodyPr wrap="square" lIns="0" tIns="0" rIns="0" bIns="0" rtlCol="0"/>
              <a:lstStyle/>
              <a:p>
                <a:endParaRPr/>
              </a:p>
            </p:txBody>
          </p:sp>
          <p:sp>
            <p:nvSpPr>
              <p:cNvPr id="21" name="object 23">
                <a:extLst>
                  <a:ext uri="{FF2B5EF4-FFF2-40B4-BE49-F238E27FC236}">
                    <a16:creationId xmlns:a16="http://schemas.microsoft.com/office/drawing/2014/main" id="{56A4358D-9503-A813-48C5-04F2F424F404}"/>
                  </a:ext>
                </a:extLst>
              </p:cNvPr>
              <p:cNvSpPr/>
              <p:nvPr/>
            </p:nvSpPr>
            <p:spPr>
              <a:xfrm>
                <a:off x="4885943" y="2615184"/>
                <a:ext cx="288290" cy="289560"/>
              </a:xfrm>
              <a:custGeom>
                <a:avLst/>
                <a:gdLst/>
                <a:ahLst/>
                <a:cxnLst/>
                <a:rect l="l" t="t" r="r" b="b"/>
                <a:pathLst>
                  <a:path w="288289" h="289560">
                    <a:moveTo>
                      <a:pt x="144017" y="0"/>
                    </a:moveTo>
                    <a:lnTo>
                      <a:pt x="98511" y="7376"/>
                    </a:lnTo>
                    <a:lnTo>
                      <a:pt x="58978" y="27919"/>
                    </a:lnTo>
                    <a:lnTo>
                      <a:pt x="27797" y="59253"/>
                    </a:lnTo>
                    <a:lnTo>
                      <a:pt x="7345" y="98999"/>
                    </a:lnTo>
                    <a:lnTo>
                      <a:pt x="0" y="144779"/>
                    </a:lnTo>
                    <a:lnTo>
                      <a:pt x="7345" y="190560"/>
                    </a:lnTo>
                    <a:lnTo>
                      <a:pt x="27797" y="230306"/>
                    </a:lnTo>
                    <a:lnTo>
                      <a:pt x="58978" y="261640"/>
                    </a:lnTo>
                    <a:lnTo>
                      <a:pt x="98511" y="282183"/>
                    </a:lnTo>
                    <a:lnTo>
                      <a:pt x="144017" y="289560"/>
                    </a:lnTo>
                    <a:lnTo>
                      <a:pt x="189524" y="282183"/>
                    </a:lnTo>
                    <a:lnTo>
                      <a:pt x="229057" y="261640"/>
                    </a:lnTo>
                    <a:lnTo>
                      <a:pt x="260238" y="230306"/>
                    </a:lnTo>
                    <a:lnTo>
                      <a:pt x="280690" y="190560"/>
                    </a:lnTo>
                    <a:lnTo>
                      <a:pt x="288035" y="144779"/>
                    </a:lnTo>
                    <a:lnTo>
                      <a:pt x="280690" y="98999"/>
                    </a:lnTo>
                    <a:lnTo>
                      <a:pt x="260238" y="59253"/>
                    </a:lnTo>
                    <a:lnTo>
                      <a:pt x="229057" y="27919"/>
                    </a:lnTo>
                    <a:lnTo>
                      <a:pt x="189524" y="7376"/>
                    </a:lnTo>
                    <a:lnTo>
                      <a:pt x="144017" y="0"/>
                    </a:lnTo>
                    <a:close/>
                  </a:path>
                </a:pathLst>
              </a:custGeom>
              <a:solidFill>
                <a:srgbClr val="FF0000"/>
              </a:solidFill>
            </p:spPr>
            <p:txBody>
              <a:bodyPr wrap="square" lIns="0" tIns="0" rIns="0" bIns="0" rtlCol="0"/>
              <a:lstStyle/>
              <a:p>
                <a:endParaRPr/>
              </a:p>
            </p:txBody>
          </p:sp>
          <p:sp>
            <p:nvSpPr>
              <p:cNvPr id="22" name="object 24">
                <a:extLst>
                  <a:ext uri="{FF2B5EF4-FFF2-40B4-BE49-F238E27FC236}">
                    <a16:creationId xmlns:a16="http://schemas.microsoft.com/office/drawing/2014/main" id="{EB9EBD33-8630-14A5-4B54-6A3A1A504C86}"/>
                  </a:ext>
                </a:extLst>
              </p:cNvPr>
              <p:cNvSpPr/>
              <p:nvPr/>
            </p:nvSpPr>
            <p:spPr>
              <a:xfrm>
                <a:off x="4885943" y="2615184"/>
                <a:ext cx="288290" cy="289560"/>
              </a:xfrm>
              <a:custGeom>
                <a:avLst/>
                <a:gdLst/>
                <a:ahLst/>
                <a:cxnLst/>
                <a:rect l="l" t="t" r="r" b="b"/>
                <a:pathLst>
                  <a:path w="288289" h="289560">
                    <a:moveTo>
                      <a:pt x="0" y="144779"/>
                    </a:moveTo>
                    <a:lnTo>
                      <a:pt x="7345" y="98999"/>
                    </a:lnTo>
                    <a:lnTo>
                      <a:pt x="27797" y="59253"/>
                    </a:lnTo>
                    <a:lnTo>
                      <a:pt x="58978" y="27919"/>
                    </a:lnTo>
                    <a:lnTo>
                      <a:pt x="98511" y="7376"/>
                    </a:lnTo>
                    <a:lnTo>
                      <a:pt x="144017" y="0"/>
                    </a:lnTo>
                    <a:lnTo>
                      <a:pt x="189524" y="7376"/>
                    </a:lnTo>
                    <a:lnTo>
                      <a:pt x="229057" y="27919"/>
                    </a:lnTo>
                    <a:lnTo>
                      <a:pt x="260238" y="59253"/>
                    </a:lnTo>
                    <a:lnTo>
                      <a:pt x="280690" y="98999"/>
                    </a:lnTo>
                    <a:lnTo>
                      <a:pt x="288035" y="144779"/>
                    </a:lnTo>
                    <a:lnTo>
                      <a:pt x="280690" y="190560"/>
                    </a:lnTo>
                    <a:lnTo>
                      <a:pt x="260238" y="230306"/>
                    </a:lnTo>
                    <a:lnTo>
                      <a:pt x="229057" y="261640"/>
                    </a:lnTo>
                    <a:lnTo>
                      <a:pt x="189524" y="282183"/>
                    </a:lnTo>
                    <a:lnTo>
                      <a:pt x="144017" y="289560"/>
                    </a:lnTo>
                    <a:lnTo>
                      <a:pt x="98511" y="282183"/>
                    </a:lnTo>
                    <a:lnTo>
                      <a:pt x="58978" y="261640"/>
                    </a:lnTo>
                    <a:lnTo>
                      <a:pt x="27797" y="230306"/>
                    </a:lnTo>
                    <a:lnTo>
                      <a:pt x="7345" y="190560"/>
                    </a:lnTo>
                    <a:lnTo>
                      <a:pt x="0" y="144779"/>
                    </a:lnTo>
                    <a:close/>
                  </a:path>
                </a:pathLst>
              </a:custGeom>
              <a:ln w="9524">
                <a:solidFill>
                  <a:srgbClr val="CCCC00"/>
                </a:solidFill>
              </a:ln>
            </p:spPr>
            <p:txBody>
              <a:bodyPr wrap="square" lIns="0" tIns="0" rIns="0" bIns="0" rtlCol="0"/>
              <a:lstStyle/>
              <a:p>
                <a:endParaRPr/>
              </a:p>
            </p:txBody>
          </p:sp>
          <p:sp>
            <p:nvSpPr>
              <p:cNvPr id="23" name="object 25">
                <a:extLst>
                  <a:ext uri="{FF2B5EF4-FFF2-40B4-BE49-F238E27FC236}">
                    <a16:creationId xmlns:a16="http://schemas.microsoft.com/office/drawing/2014/main" id="{C37D3E8F-681D-446A-00F8-2F35A1A55500}"/>
                  </a:ext>
                </a:extLst>
              </p:cNvPr>
              <p:cNvSpPr/>
              <p:nvPr/>
            </p:nvSpPr>
            <p:spPr>
              <a:xfrm>
                <a:off x="5454396" y="2677668"/>
                <a:ext cx="289560" cy="289560"/>
              </a:xfrm>
              <a:custGeom>
                <a:avLst/>
                <a:gdLst/>
                <a:ahLst/>
                <a:cxnLst/>
                <a:rect l="l" t="t" r="r" b="b"/>
                <a:pathLst>
                  <a:path w="289560" h="289560">
                    <a:moveTo>
                      <a:pt x="144779" y="0"/>
                    </a:moveTo>
                    <a:lnTo>
                      <a:pt x="98999" y="7376"/>
                    </a:lnTo>
                    <a:lnTo>
                      <a:pt x="59253" y="27919"/>
                    </a:lnTo>
                    <a:lnTo>
                      <a:pt x="27919" y="59253"/>
                    </a:lnTo>
                    <a:lnTo>
                      <a:pt x="7376" y="98999"/>
                    </a:lnTo>
                    <a:lnTo>
                      <a:pt x="0" y="144780"/>
                    </a:lnTo>
                    <a:lnTo>
                      <a:pt x="7376" y="190560"/>
                    </a:lnTo>
                    <a:lnTo>
                      <a:pt x="27919" y="230306"/>
                    </a:lnTo>
                    <a:lnTo>
                      <a:pt x="59253" y="261640"/>
                    </a:lnTo>
                    <a:lnTo>
                      <a:pt x="98999" y="282183"/>
                    </a:lnTo>
                    <a:lnTo>
                      <a:pt x="144779" y="289560"/>
                    </a:lnTo>
                    <a:lnTo>
                      <a:pt x="190560" y="282183"/>
                    </a:lnTo>
                    <a:lnTo>
                      <a:pt x="230306" y="261640"/>
                    </a:lnTo>
                    <a:lnTo>
                      <a:pt x="261640" y="230306"/>
                    </a:lnTo>
                    <a:lnTo>
                      <a:pt x="282183" y="190560"/>
                    </a:lnTo>
                    <a:lnTo>
                      <a:pt x="289559" y="144780"/>
                    </a:lnTo>
                    <a:lnTo>
                      <a:pt x="282183" y="98999"/>
                    </a:lnTo>
                    <a:lnTo>
                      <a:pt x="261640" y="59253"/>
                    </a:lnTo>
                    <a:lnTo>
                      <a:pt x="230306" y="27919"/>
                    </a:lnTo>
                    <a:lnTo>
                      <a:pt x="190560" y="7376"/>
                    </a:lnTo>
                    <a:lnTo>
                      <a:pt x="144779" y="0"/>
                    </a:lnTo>
                    <a:close/>
                  </a:path>
                </a:pathLst>
              </a:custGeom>
              <a:solidFill>
                <a:srgbClr val="FF0000"/>
              </a:solidFill>
            </p:spPr>
            <p:txBody>
              <a:bodyPr wrap="square" lIns="0" tIns="0" rIns="0" bIns="0" rtlCol="0"/>
              <a:lstStyle/>
              <a:p>
                <a:endParaRPr/>
              </a:p>
            </p:txBody>
          </p:sp>
          <p:sp>
            <p:nvSpPr>
              <p:cNvPr id="24" name="object 26">
                <a:extLst>
                  <a:ext uri="{FF2B5EF4-FFF2-40B4-BE49-F238E27FC236}">
                    <a16:creationId xmlns:a16="http://schemas.microsoft.com/office/drawing/2014/main" id="{5387CB9E-CEF9-3F93-B0EA-4AE89CC9DBAE}"/>
                  </a:ext>
                </a:extLst>
              </p:cNvPr>
              <p:cNvSpPr/>
              <p:nvPr/>
            </p:nvSpPr>
            <p:spPr>
              <a:xfrm>
                <a:off x="5454396" y="2677668"/>
                <a:ext cx="289560" cy="289560"/>
              </a:xfrm>
              <a:custGeom>
                <a:avLst/>
                <a:gdLst/>
                <a:ahLst/>
                <a:cxnLst/>
                <a:rect l="l" t="t" r="r" b="b"/>
                <a:pathLst>
                  <a:path w="289560" h="289560">
                    <a:moveTo>
                      <a:pt x="0" y="144780"/>
                    </a:moveTo>
                    <a:lnTo>
                      <a:pt x="7376" y="98999"/>
                    </a:lnTo>
                    <a:lnTo>
                      <a:pt x="27919" y="59253"/>
                    </a:lnTo>
                    <a:lnTo>
                      <a:pt x="59253" y="27919"/>
                    </a:lnTo>
                    <a:lnTo>
                      <a:pt x="98999" y="7376"/>
                    </a:lnTo>
                    <a:lnTo>
                      <a:pt x="144779" y="0"/>
                    </a:lnTo>
                    <a:lnTo>
                      <a:pt x="190560" y="7376"/>
                    </a:lnTo>
                    <a:lnTo>
                      <a:pt x="230306" y="27919"/>
                    </a:lnTo>
                    <a:lnTo>
                      <a:pt x="261640" y="59253"/>
                    </a:lnTo>
                    <a:lnTo>
                      <a:pt x="282183" y="98999"/>
                    </a:lnTo>
                    <a:lnTo>
                      <a:pt x="289559" y="144780"/>
                    </a:lnTo>
                    <a:lnTo>
                      <a:pt x="282183" y="190560"/>
                    </a:lnTo>
                    <a:lnTo>
                      <a:pt x="261640" y="230306"/>
                    </a:lnTo>
                    <a:lnTo>
                      <a:pt x="230306" y="261640"/>
                    </a:lnTo>
                    <a:lnTo>
                      <a:pt x="190560" y="282183"/>
                    </a:lnTo>
                    <a:lnTo>
                      <a:pt x="144779" y="289560"/>
                    </a:lnTo>
                    <a:lnTo>
                      <a:pt x="98999" y="282183"/>
                    </a:lnTo>
                    <a:lnTo>
                      <a:pt x="59253" y="261640"/>
                    </a:lnTo>
                    <a:lnTo>
                      <a:pt x="27919" y="230306"/>
                    </a:lnTo>
                    <a:lnTo>
                      <a:pt x="7376" y="190560"/>
                    </a:lnTo>
                    <a:lnTo>
                      <a:pt x="0" y="144780"/>
                    </a:lnTo>
                    <a:close/>
                  </a:path>
                </a:pathLst>
              </a:custGeom>
              <a:ln w="9524">
                <a:solidFill>
                  <a:srgbClr val="CCCC00"/>
                </a:solidFill>
              </a:ln>
            </p:spPr>
            <p:txBody>
              <a:bodyPr wrap="square" lIns="0" tIns="0" rIns="0" bIns="0" rtlCol="0"/>
              <a:lstStyle/>
              <a:p>
                <a:endParaRPr/>
              </a:p>
            </p:txBody>
          </p:sp>
          <p:sp>
            <p:nvSpPr>
              <p:cNvPr id="25" name="object 27">
                <a:extLst>
                  <a:ext uri="{FF2B5EF4-FFF2-40B4-BE49-F238E27FC236}">
                    <a16:creationId xmlns:a16="http://schemas.microsoft.com/office/drawing/2014/main" id="{E9D069E3-42DC-9703-FB34-C81B0E2F0D15}"/>
                  </a:ext>
                </a:extLst>
              </p:cNvPr>
              <p:cNvSpPr/>
              <p:nvPr/>
            </p:nvSpPr>
            <p:spPr>
              <a:xfrm>
                <a:off x="5812536" y="2610612"/>
                <a:ext cx="289560" cy="289560"/>
              </a:xfrm>
              <a:custGeom>
                <a:avLst/>
                <a:gdLst/>
                <a:ahLst/>
                <a:cxnLst/>
                <a:rect l="l" t="t" r="r" b="b"/>
                <a:pathLst>
                  <a:path w="289560" h="289560">
                    <a:moveTo>
                      <a:pt x="144779" y="0"/>
                    </a:moveTo>
                    <a:lnTo>
                      <a:pt x="98999" y="7376"/>
                    </a:lnTo>
                    <a:lnTo>
                      <a:pt x="59253" y="27919"/>
                    </a:lnTo>
                    <a:lnTo>
                      <a:pt x="27919" y="59253"/>
                    </a:lnTo>
                    <a:lnTo>
                      <a:pt x="7376" y="98999"/>
                    </a:lnTo>
                    <a:lnTo>
                      <a:pt x="0" y="144779"/>
                    </a:lnTo>
                    <a:lnTo>
                      <a:pt x="7376" y="190560"/>
                    </a:lnTo>
                    <a:lnTo>
                      <a:pt x="27919" y="230306"/>
                    </a:lnTo>
                    <a:lnTo>
                      <a:pt x="59253" y="261640"/>
                    </a:lnTo>
                    <a:lnTo>
                      <a:pt x="98999" y="282183"/>
                    </a:lnTo>
                    <a:lnTo>
                      <a:pt x="144779" y="289560"/>
                    </a:lnTo>
                    <a:lnTo>
                      <a:pt x="190560" y="282183"/>
                    </a:lnTo>
                    <a:lnTo>
                      <a:pt x="230306" y="261640"/>
                    </a:lnTo>
                    <a:lnTo>
                      <a:pt x="261640" y="230306"/>
                    </a:lnTo>
                    <a:lnTo>
                      <a:pt x="282183" y="190560"/>
                    </a:lnTo>
                    <a:lnTo>
                      <a:pt x="289560" y="144779"/>
                    </a:lnTo>
                    <a:lnTo>
                      <a:pt x="282183" y="98999"/>
                    </a:lnTo>
                    <a:lnTo>
                      <a:pt x="261640" y="59253"/>
                    </a:lnTo>
                    <a:lnTo>
                      <a:pt x="230306" y="27919"/>
                    </a:lnTo>
                    <a:lnTo>
                      <a:pt x="190560" y="7376"/>
                    </a:lnTo>
                    <a:lnTo>
                      <a:pt x="144779" y="0"/>
                    </a:lnTo>
                    <a:close/>
                  </a:path>
                </a:pathLst>
              </a:custGeom>
              <a:solidFill>
                <a:srgbClr val="FF0000"/>
              </a:solidFill>
            </p:spPr>
            <p:txBody>
              <a:bodyPr wrap="square" lIns="0" tIns="0" rIns="0" bIns="0" rtlCol="0"/>
              <a:lstStyle/>
              <a:p>
                <a:endParaRPr/>
              </a:p>
            </p:txBody>
          </p:sp>
          <p:sp>
            <p:nvSpPr>
              <p:cNvPr id="26" name="object 28">
                <a:extLst>
                  <a:ext uri="{FF2B5EF4-FFF2-40B4-BE49-F238E27FC236}">
                    <a16:creationId xmlns:a16="http://schemas.microsoft.com/office/drawing/2014/main" id="{FB91C169-E604-ED25-709A-E15BEA927919}"/>
                  </a:ext>
                </a:extLst>
              </p:cNvPr>
              <p:cNvSpPr/>
              <p:nvPr/>
            </p:nvSpPr>
            <p:spPr>
              <a:xfrm>
                <a:off x="5812536" y="2610612"/>
                <a:ext cx="289560" cy="289560"/>
              </a:xfrm>
              <a:custGeom>
                <a:avLst/>
                <a:gdLst/>
                <a:ahLst/>
                <a:cxnLst/>
                <a:rect l="l" t="t" r="r" b="b"/>
                <a:pathLst>
                  <a:path w="289560" h="289560">
                    <a:moveTo>
                      <a:pt x="0" y="144779"/>
                    </a:moveTo>
                    <a:lnTo>
                      <a:pt x="7376" y="98999"/>
                    </a:lnTo>
                    <a:lnTo>
                      <a:pt x="27919" y="59253"/>
                    </a:lnTo>
                    <a:lnTo>
                      <a:pt x="59253" y="27919"/>
                    </a:lnTo>
                    <a:lnTo>
                      <a:pt x="98999" y="7376"/>
                    </a:lnTo>
                    <a:lnTo>
                      <a:pt x="144779" y="0"/>
                    </a:lnTo>
                    <a:lnTo>
                      <a:pt x="190560" y="7376"/>
                    </a:lnTo>
                    <a:lnTo>
                      <a:pt x="230306" y="27919"/>
                    </a:lnTo>
                    <a:lnTo>
                      <a:pt x="261640" y="59253"/>
                    </a:lnTo>
                    <a:lnTo>
                      <a:pt x="282183" y="98999"/>
                    </a:lnTo>
                    <a:lnTo>
                      <a:pt x="289560" y="144779"/>
                    </a:lnTo>
                    <a:lnTo>
                      <a:pt x="282183" y="190560"/>
                    </a:lnTo>
                    <a:lnTo>
                      <a:pt x="261640" y="230306"/>
                    </a:lnTo>
                    <a:lnTo>
                      <a:pt x="230306" y="261640"/>
                    </a:lnTo>
                    <a:lnTo>
                      <a:pt x="190560" y="282183"/>
                    </a:lnTo>
                    <a:lnTo>
                      <a:pt x="144779" y="289560"/>
                    </a:lnTo>
                    <a:lnTo>
                      <a:pt x="98999" y="282183"/>
                    </a:lnTo>
                    <a:lnTo>
                      <a:pt x="59253" y="261640"/>
                    </a:lnTo>
                    <a:lnTo>
                      <a:pt x="27919" y="230306"/>
                    </a:lnTo>
                    <a:lnTo>
                      <a:pt x="7376" y="190560"/>
                    </a:lnTo>
                    <a:lnTo>
                      <a:pt x="0" y="144779"/>
                    </a:lnTo>
                    <a:close/>
                  </a:path>
                </a:pathLst>
              </a:custGeom>
              <a:ln w="9525">
                <a:solidFill>
                  <a:srgbClr val="CCCC00"/>
                </a:solidFill>
              </a:ln>
            </p:spPr>
            <p:txBody>
              <a:bodyPr wrap="square" lIns="0" tIns="0" rIns="0" bIns="0" rtlCol="0"/>
              <a:lstStyle/>
              <a:p>
                <a:endParaRPr/>
              </a:p>
            </p:txBody>
          </p:sp>
          <p:sp>
            <p:nvSpPr>
              <p:cNvPr id="27" name="object 29">
                <a:extLst>
                  <a:ext uri="{FF2B5EF4-FFF2-40B4-BE49-F238E27FC236}">
                    <a16:creationId xmlns:a16="http://schemas.microsoft.com/office/drawing/2014/main" id="{177961DA-D2A3-2C45-F14F-44E6AC1B8004}"/>
                  </a:ext>
                </a:extLst>
              </p:cNvPr>
              <p:cNvSpPr/>
              <p:nvPr/>
            </p:nvSpPr>
            <p:spPr>
              <a:xfrm>
                <a:off x="6382511" y="2506980"/>
                <a:ext cx="289560" cy="289560"/>
              </a:xfrm>
              <a:custGeom>
                <a:avLst/>
                <a:gdLst/>
                <a:ahLst/>
                <a:cxnLst/>
                <a:rect l="l" t="t" r="r" b="b"/>
                <a:pathLst>
                  <a:path w="289559" h="289560">
                    <a:moveTo>
                      <a:pt x="144780" y="0"/>
                    </a:moveTo>
                    <a:lnTo>
                      <a:pt x="98999" y="7376"/>
                    </a:lnTo>
                    <a:lnTo>
                      <a:pt x="59253" y="27919"/>
                    </a:lnTo>
                    <a:lnTo>
                      <a:pt x="27919" y="59253"/>
                    </a:lnTo>
                    <a:lnTo>
                      <a:pt x="7376" y="98999"/>
                    </a:lnTo>
                    <a:lnTo>
                      <a:pt x="0" y="144780"/>
                    </a:lnTo>
                    <a:lnTo>
                      <a:pt x="7376" y="190560"/>
                    </a:lnTo>
                    <a:lnTo>
                      <a:pt x="27919" y="230306"/>
                    </a:lnTo>
                    <a:lnTo>
                      <a:pt x="59253" y="261640"/>
                    </a:lnTo>
                    <a:lnTo>
                      <a:pt x="98999" y="282183"/>
                    </a:lnTo>
                    <a:lnTo>
                      <a:pt x="144780" y="289560"/>
                    </a:lnTo>
                    <a:lnTo>
                      <a:pt x="190560" y="282183"/>
                    </a:lnTo>
                    <a:lnTo>
                      <a:pt x="230306" y="261640"/>
                    </a:lnTo>
                    <a:lnTo>
                      <a:pt x="261640" y="230306"/>
                    </a:lnTo>
                    <a:lnTo>
                      <a:pt x="282183" y="190560"/>
                    </a:lnTo>
                    <a:lnTo>
                      <a:pt x="289560" y="144780"/>
                    </a:lnTo>
                    <a:lnTo>
                      <a:pt x="282183" y="98999"/>
                    </a:lnTo>
                    <a:lnTo>
                      <a:pt x="261640" y="59253"/>
                    </a:lnTo>
                    <a:lnTo>
                      <a:pt x="230306" y="27919"/>
                    </a:lnTo>
                    <a:lnTo>
                      <a:pt x="190560" y="7376"/>
                    </a:lnTo>
                    <a:lnTo>
                      <a:pt x="144780" y="0"/>
                    </a:lnTo>
                    <a:close/>
                  </a:path>
                </a:pathLst>
              </a:custGeom>
              <a:solidFill>
                <a:srgbClr val="FF0000"/>
              </a:solidFill>
            </p:spPr>
            <p:txBody>
              <a:bodyPr wrap="square" lIns="0" tIns="0" rIns="0" bIns="0" rtlCol="0"/>
              <a:lstStyle/>
              <a:p>
                <a:endParaRPr/>
              </a:p>
            </p:txBody>
          </p:sp>
          <p:sp>
            <p:nvSpPr>
              <p:cNvPr id="28" name="object 30">
                <a:extLst>
                  <a:ext uri="{FF2B5EF4-FFF2-40B4-BE49-F238E27FC236}">
                    <a16:creationId xmlns:a16="http://schemas.microsoft.com/office/drawing/2014/main" id="{F14D0FFC-051E-5460-5E8B-FC81DA92D631}"/>
                  </a:ext>
                </a:extLst>
              </p:cNvPr>
              <p:cNvSpPr/>
              <p:nvPr/>
            </p:nvSpPr>
            <p:spPr>
              <a:xfrm>
                <a:off x="6382511" y="2506980"/>
                <a:ext cx="289560" cy="289560"/>
              </a:xfrm>
              <a:custGeom>
                <a:avLst/>
                <a:gdLst/>
                <a:ahLst/>
                <a:cxnLst/>
                <a:rect l="l" t="t" r="r" b="b"/>
                <a:pathLst>
                  <a:path w="289559" h="289560">
                    <a:moveTo>
                      <a:pt x="0" y="144780"/>
                    </a:moveTo>
                    <a:lnTo>
                      <a:pt x="7376" y="98999"/>
                    </a:lnTo>
                    <a:lnTo>
                      <a:pt x="27919" y="59253"/>
                    </a:lnTo>
                    <a:lnTo>
                      <a:pt x="59253" y="27919"/>
                    </a:lnTo>
                    <a:lnTo>
                      <a:pt x="98999" y="7376"/>
                    </a:lnTo>
                    <a:lnTo>
                      <a:pt x="144780" y="0"/>
                    </a:lnTo>
                    <a:lnTo>
                      <a:pt x="190560" y="7376"/>
                    </a:lnTo>
                    <a:lnTo>
                      <a:pt x="230306" y="27919"/>
                    </a:lnTo>
                    <a:lnTo>
                      <a:pt x="261640" y="59253"/>
                    </a:lnTo>
                    <a:lnTo>
                      <a:pt x="282183" y="98999"/>
                    </a:lnTo>
                    <a:lnTo>
                      <a:pt x="289560" y="144780"/>
                    </a:lnTo>
                    <a:lnTo>
                      <a:pt x="282183" y="190560"/>
                    </a:lnTo>
                    <a:lnTo>
                      <a:pt x="261640" y="230306"/>
                    </a:lnTo>
                    <a:lnTo>
                      <a:pt x="230306" y="261640"/>
                    </a:lnTo>
                    <a:lnTo>
                      <a:pt x="190560" y="282183"/>
                    </a:lnTo>
                    <a:lnTo>
                      <a:pt x="144780" y="289560"/>
                    </a:lnTo>
                    <a:lnTo>
                      <a:pt x="98999" y="282183"/>
                    </a:lnTo>
                    <a:lnTo>
                      <a:pt x="59253" y="261640"/>
                    </a:lnTo>
                    <a:lnTo>
                      <a:pt x="27919" y="230306"/>
                    </a:lnTo>
                    <a:lnTo>
                      <a:pt x="7376" y="190560"/>
                    </a:lnTo>
                    <a:lnTo>
                      <a:pt x="0" y="144780"/>
                    </a:lnTo>
                    <a:close/>
                  </a:path>
                </a:pathLst>
              </a:custGeom>
              <a:ln w="9525">
                <a:solidFill>
                  <a:srgbClr val="CCCC00"/>
                </a:solidFill>
              </a:ln>
            </p:spPr>
            <p:txBody>
              <a:bodyPr wrap="square" lIns="0" tIns="0" rIns="0" bIns="0" rtlCol="0"/>
              <a:lstStyle/>
              <a:p>
                <a:endParaRPr/>
              </a:p>
            </p:txBody>
          </p:sp>
          <p:sp>
            <p:nvSpPr>
              <p:cNvPr id="29" name="object 31">
                <a:extLst>
                  <a:ext uri="{FF2B5EF4-FFF2-40B4-BE49-F238E27FC236}">
                    <a16:creationId xmlns:a16="http://schemas.microsoft.com/office/drawing/2014/main" id="{530423C3-19EA-A7DB-AC0E-828C8AA15C63}"/>
                  </a:ext>
                </a:extLst>
              </p:cNvPr>
              <p:cNvSpPr/>
              <p:nvPr/>
            </p:nvSpPr>
            <p:spPr>
              <a:xfrm>
                <a:off x="6729984" y="2622804"/>
                <a:ext cx="289560" cy="289560"/>
              </a:xfrm>
              <a:custGeom>
                <a:avLst/>
                <a:gdLst/>
                <a:ahLst/>
                <a:cxnLst/>
                <a:rect l="l" t="t" r="r" b="b"/>
                <a:pathLst>
                  <a:path w="289559" h="289560">
                    <a:moveTo>
                      <a:pt x="144780" y="0"/>
                    </a:moveTo>
                    <a:lnTo>
                      <a:pt x="98999" y="7376"/>
                    </a:lnTo>
                    <a:lnTo>
                      <a:pt x="59253" y="27919"/>
                    </a:lnTo>
                    <a:lnTo>
                      <a:pt x="27919" y="59253"/>
                    </a:lnTo>
                    <a:lnTo>
                      <a:pt x="7376" y="98999"/>
                    </a:lnTo>
                    <a:lnTo>
                      <a:pt x="0" y="144780"/>
                    </a:lnTo>
                    <a:lnTo>
                      <a:pt x="7376" y="190560"/>
                    </a:lnTo>
                    <a:lnTo>
                      <a:pt x="27919" y="230306"/>
                    </a:lnTo>
                    <a:lnTo>
                      <a:pt x="59253" y="261640"/>
                    </a:lnTo>
                    <a:lnTo>
                      <a:pt x="98999" y="282183"/>
                    </a:lnTo>
                    <a:lnTo>
                      <a:pt x="144780" y="289560"/>
                    </a:lnTo>
                    <a:lnTo>
                      <a:pt x="190560" y="282183"/>
                    </a:lnTo>
                    <a:lnTo>
                      <a:pt x="230306" y="261640"/>
                    </a:lnTo>
                    <a:lnTo>
                      <a:pt x="261640" y="230306"/>
                    </a:lnTo>
                    <a:lnTo>
                      <a:pt x="282183" y="190560"/>
                    </a:lnTo>
                    <a:lnTo>
                      <a:pt x="289560" y="144780"/>
                    </a:lnTo>
                    <a:lnTo>
                      <a:pt x="282183" y="98999"/>
                    </a:lnTo>
                    <a:lnTo>
                      <a:pt x="261640" y="59253"/>
                    </a:lnTo>
                    <a:lnTo>
                      <a:pt x="230306" y="27919"/>
                    </a:lnTo>
                    <a:lnTo>
                      <a:pt x="190560" y="7376"/>
                    </a:lnTo>
                    <a:lnTo>
                      <a:pt x="144780" y="0"/>
                    </a:lnTo>
                    <a:close/>
                  </a:path>
                </a:pathLst>
              </a:custGeom>
              <a:solidFill>
                <a:srgbClr val="FF0000"/>
              </a:solidFill>
            </p:spPr>
            <p:txBody>
              <a:bodyPr wrap="square" lIns="0" tIns="0" rIns="0" bIns="0" rtlCol="0"/>
              <a:lstStyle/>
              <a:p>
                <a:endParaRPr/>
              </a:p>
            </p:txBody>
          </p:sp>
          <p:sp>
            <p:nvSpPr>
              <p:cNvPr id="30" name="object 32">
                <a:extLst>
                  <a:ext uri="{FF2B5EF4-FFF2-40B4-BE49-F238E27FC236}">
                    <a16:creationId xmlns:a16="http://schemas.microsoft.com/office/drawing/2014/main" id="{8AC5903B-839A-CE0B-F605-0828EEE172C5}"/>
                  </a:ext>
                </a:extLst>
              </p:cNvPr>
              <p:cNvSpPr/>
              <p:nvPr/>
            </p:nvSpPr>
            <p:spPr>
              <a:xfrm>
                <a:off x="6729984" y="2622804"/>
                <a:ext cx="289560" cy="289560"/>
              </a:xfrm>
              <a:custGeom>
                <a:avLst/>
                <a:gdLst/>
                <a:ahLst/>
                <a:cxnLst/>
                <a:rect l="l" t="t" r="r" b="b"/>
                <a:pathLst>
                  <a:path w="289559" h="289560">
                    <a:moveTo>
                      <a:pt x="0" y="144780"/>
                    </a:moveTo>
                    <a:lnTo>
                      <a:pt x="7376" y="98999"/>
                    </a:lnTo>
                    <a:lnTo>
                      <a:pt x="27919" y="59253"/>
                    </a:lnTo>
                    <a:lnTo>
                      <a:pt x="59253" y="27919"/>
                    </a:lnTo>
                    <a:lnTo>
                      <a:pt x="98999" y="7376"/>
                    </a:lnTo>
                    <a:lnTo>
                      <a:pt x="144780" y="0"/>
                    </a:lnTo>
                    <a:lnTo>
                      <a:pt x="190560" y="7376"/>
                    </a:lnTo>
                    <a:lnTo>
                      <a:pt x="230306" y="27919"/>
                    </a:lnTo>
                    <a:lnTo>
                      <a:pt x="261640" y="59253"/>
                    </a:lnTo>
                    <a:lnTo>
                      <a:pt x="282183" y="98999"/>
                    </a:lnTo>
                    <a:lnTo>
                      <a:pt x="289560" y="144780"/>
                    </a:lnTo>
                    <a:lnTo>
                      <a:pt x="282183" y="190560"/>
                    </a:lnTo>
                    <a:lnTo>
                      <a:pt x="261640" y="230306"/>
                    </a:lnTo>
                    <a:lnTo>
                      <a:pt x="230306" y="261640"/>
                    </a:lnTo>
                    <a:lnTo>
                      <a:pt x="190560" y="282183"/>
                    </a:lnTo>
                    <a:lnTo>
                      <a:pt x="144780" y="289560"/>
                    </a:lnTo>
                    <a:lnTo>
                      <a:pt x="98999" y="282183"/>
                    </a:lnTo>
                    <a:lnTo>
                      <a:pt x="59253" y="261640"/>
                    </a:lnTo>
                    <a:lnTo>
                      <a:pt x="27919" y="230306"/>
                    </a:lnTo>
                    <a:lnTo>
                      <a:pt x="7376" y="190560"/>
                    </a:lnTo>
                    <a:lnTo>
                      <a:pt x="0" y="144780"/>
                    </a:lnTo>
                    <a:close/>
                  </a:path>
                </a:pathLst>
              </a:custGeom>
              <a:ln w="9525">
                <a:solidFill>
                  <a:srgbClr val="CCCC00"/>
                </a:solidFill>
              </a:ln>
            </p:spPr>
            <p:txBody>
              <a:bodyPr wrap="square" lIns="0" tIns="0" rIns="0" bIns="0" rtlCol="0"/>
              <a:lstStyle/>
              <a:p>
                <a:endParaRPr/>
              </a:p>
            </p:txBody>
          </p:sp>
          <p:sp>
            <p:nvSpPr>
              <p:cNvPr id="31" name="object 33">
                <a:extLst>
                  <a:ext uri="{FF2B5EF4-FFF2-40B4-BE49-F238E27FC236}">
                    <a16:creationId xmlns:a16="http://schemas.microsoft.com/office/drawing/2014/main" id="{A04D66CB-EEEC-6D7B-43CC-AA9D103B4379}"/>
                  </a:ext>
                </a:extLst>
              </p:cNvPr>
              <p:cNvSpPr/>
              <p:nvPr/>
            </p:nvSpPr>
            <p:spPr>
              <a:xfrm>
                <a:off x="1549146" y="1931669"/>
                <a:ext cx="5880100" cy="1866900"/>
              </a:xfrm>
              <a:custGeom>
                <a:avLst/>
                <a:gdLst/>
                <a:ahLst/>
                <a:cxnLst/>
                <a:rect l="l" t="t" r="r" b="b"/>
                <a:pathLst>
                  <a:path w="5880100" h="1866900">
                    <a:moveTo>
                      <a:pt x="5880100" y="1828800"/>
                    </a:moveTo>
                    <a:lnTo>
                      <a:pt x="5861050" y="1819275"/>
                    </a:lnTo>
                    <a:lnTo>
                      <a:pt x="5803900" y="1790700"/>
                    </a:lnTo>
                    <a:lnTo>
                      <a:pt x="5803900" y="1819275"/>
                    </a:lnTo>
                    <a:lnTo>
                      <a:pt x="47625" y="1819275"/>
                    </a:lnTo>
                    <a:lnTo>
                      <a:pt x="47625" y="76200"/>
                    </a:lnTo>
                    <a:lnTo>
                      <a:pt x="76200" y="76200"/>
                    </a:lnTo>
                    <a:lnTo>
                      <a:pt x="69850" y="63500"/>
                    </a:lnTo>
                    <a:lnTo>
                      <a:pt x="38100" y="0"/>
                    </a:lnTo>
                    <a:lnTo>
                      <a:pt x="0" y="76200"/>
                    </a:lnTo>
                    <a:lnTo>
                      <a:pt x="28575" y="76200"/>
                    </a:lnTo>
                    <a:lnTo>
                      <a:pt x="28575" y="1828800"/>
                    </a:lnTo>
                    <a:lnTo>
                      <a:pt x="38100" y="1828800"/>
                    </a:lnTo>
                    <a:lnTo>
                      <a:pt x="38100" y="1838325"/>
                    </a:lnTo>
                    <a:lnTo>
                      <a:pt x="5803900" y="1838325"/>
                    </a:lnTo>
                    <a:lnTo>
                      <a:pt x="5803900" y="1866900"/>
                    </a:lnTo>
                    <a:lnTo>
                      <a:pt x="5861050" y="1838325"/>
                    </a:lnTo>
                    <a:lnTo>
                      <a:pt x="5880100" y="1828800"/>
                    </a:lnTo>
                    <a:close/>
                  </a:path>
                </a:pathLst>
              </a:custGeom>
              <a:solidFill>
                <a:srgbClr val="000000"/>
              </a:solidFill>
            </p:spPr>
            <p:txBody>
              <a:bodyPr wrap="square" lIns="0" tIns="0" rIns="0" bIns="0" rtlCol="0"/>
              <a:lstStyle/>
              <a:p>
                <a:endParaRPr/>
              </a:p>
            </p:txBody>
          </p:sp>
          <p:pic>
            <p:nvPicPr>
              <p:cNvPr id="32" name="object 34">
                <a:extLst>
                  <a:ext uri="{FF2B5EF4-FFF2-40B4-BE49-F238E27FC236}">
                    <a16:creationId xmlns:a16="http://schemas.microsoft.com/office/drawing/2014/main" id="{373C3658-9586-76DF-E1C8-F805C138FE3F}"/>
                  </a:ext>
                </a:extLst>
              </p:cNvPr>
              <p:cNvPicPr/>
              <p:nvPr/>
            </p:nvPicPr>
            <p:blipFill>
              <a:blip r:embed="rId2" cstate="print"/>
              <a:stretch>
                <a:fillRect/>
              </a:stretch>
            </p:blipFill>
            <p:spPr>
              <a:xfrm>
                <a:off x="1693164" y="2686748"/>
                <a:ext cx="5582412" cy="106616"/>
              </a:xfrm>
              <a:prstGeom prst="rect">
                <a:avLst/>
              </a:prstGeom>
            </p:spPr>
          </p:pic>
          <p:sp>
            <p:nvSpPr>
              <p:cNvPr id="33" name="object 35">
                <a:extLst>
                  <a:ext uri="{FF2B5EF4-FFF2-40B4-BE49-F238E27FC236}">
                    <a16:creationId xmlns:a16="http://schemas.microsoft.com/office/drawing/2014/main" id="{C30852FA-51EF-51E4-98D4-38F6D210D918}"/>
                  </a:ext>
                </a:extLst>
              </p:cNvPr>
              <p:cNvSpPr/>
              <p:nvPr/>
            </p:nvSpPr>
            <p:spPr>
              <a:xfrm>
                <a:off x="1736598" y="2722626"/>
                <a:ext cx="5488305" cy="0"/>
              </a:xfrm>
              <a:custGeom>
                <a:avLst/>
                <a:gdLst/>
                <a:ahLst/>
                <a:cxnLst/>
                <a:rect l="l" t="t" r="r" b="b"/>
                <a:pathLst>
                  <a:path w="5488305">
                    <a:moveTo>
                      <a:pt x="0" y="0"/>
                    </a:moveTo>
                    <a:lnTo>
                      <a:pt x="5487797" y="0"/>
                    </a:lnTo>
                  </a:path>
                </a:pathLst>
              </a:custGeom>
              <a:ln w="25400">
                <a:solidFill>
                  <a:srgbClr val="000000"/>
                </a:solidFill>
                <a:prstDash val="dash"/>
              </a:ln>
            </p:spPr>
            <p:txBody>
              <a:bodyPr wrap="square" lIns="0" tIns="0" rIns="0" bIns="0" rtlCol="0"/>
              <a:lstStyle/>
              <a:p>
                <a:endParaRPr/>
              </a:p>
            </p:txBody>
          </p:sp>
        </p:grpSp>
        <p:sp>
          <p:nvSpPr>
            <p:cNvPr id="34" name="object 36">
              <a:extLst>
                <a:ext uri="{FF2B5EF4-FFF2-40B4-BE49-F238E27FC236}">
                  <a16:creationId xmlns:a16="http://schemas.microsoft.com/office/drawing/2014/main" id="{4A0164EB-AAE8-0125-0986-5FA0279FC667}"/>
                </a:ext>
              </a:extLst>
            </p:cNvPr>
            <p:cNvSpPr txBox="1"/>
            <p:nvPr/>
          </p:nvSpPr>
          <p:spPr>
            <a:xfrm>
              <a:off x="3814696" y="1950846"/>
              <a:ext cx="1639698" cy="372176"/>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2-D</a:t>
              </a:r>
              <a:r>
                <a:rPr sz="1800" spc="-50" dirty="0">
                  <a:latin typeface="Calibri"/>
                  <a:cs typeface="Calibri"/>
                </a:rPr>
                <a:t> </a:t>
              </a:r>
              <a:r>
                <a:rPr sz="1800" spc="-5" dirty="0">
                  <a:latin typeface="Calibri"/>
                  <a:cs typeface="Calibri"/>
                </a:rPr>
                <a:t>(original)</a:t>
              </a:r>
              <a:endParaRPr sz="1800" dirty="0">
                <a:latin typeface="Calibri"/>
                <a:cs typeface="Calibri"/>
              </a:endParaRPr>
            </a:p>
          </p:txBody>
        </p:sp>
        <p:sp>
          <p:nvSpPr>
            <p:cNvPr id="35" name="object 37">
              <a:extLst>
                <a:ext uri="{FF2B5EF4-FFF2-40B4-BE49-F238E27FC236}">
                  <a16:creationId xmlns:a16="http://schemas.microsoft.com/office/drawing/2014/main" id="{FDAA5E52-8D56-AEDC-246D-5C1DCB180425}"/>
                </a:ext>
              </a:extLst>
            </p:cNvPr>
            <p:cNvSpPr txBox="1"/>
            <p:nvPr/>
          </p:nvSpPr>
          <p:spPr>
            <a:xfrm>
              <a:off x="7302754" y="3819270"/>
              <a:ext cx="14414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X</a:t>
              </a:r>
              <a:endParaRPr sz="1800">
                <a:latin typeface="Calibri"/>
                <a:cs typeface="Calibri"/>
              </a:endParaRPr>
            </a:p>
          </p:txBody>
        </p:sp>
        <p:sp>
          <p:nvSpPr>
            <p:cNvPr id="36" name="object 38">
              <a:extLst>
                <a:ext uri="{FF2B5EF4-FFF2-40B4-BE49-F238E27FC236}">
                  <a16:creationId xmlns:a16="http://schemas.microsoft.com/office/drawing/2014/main" id="{F6924376-6BA2-BEC6-EBF5-CF5168B68EEE}"/>
                </a:ext>
              </a:extLst>
            </p:cNvPr>
            <p:cNvSpPr txBox="1"/>
            <p:nvPr/>
          </p:nvSpPr>
          <p:spPr>
            <a:xfrm>
              <a:off x="1265047" y="1843532"/>
              <a:ext cx="13716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Y</a:t>
              </a:r>
              <a:endParaRPr sz="1800">
                <a:latin typeface="Calibri"/>
                <a:cs typeface="Calibri"/>
              </a:endParaRPr>
            </a:p>
          </p:txBody>
        </p:sp>
        <p:grpSp>
          <p:nvGrpSpPr>
            <p:cNvPr id="37" name="object 39">
              <a:extLst>
                <a:ext uri="{FF2B5EF4-FFF2-40B4-BE49-F238E27FC236}">
                  <a16:creationId xmlns:a16="http://schemas.microsoft.com/office/drawing/2014/main" id="{D21CEB1C-0E3C-216D-C301-7913FA00CD93}"/>
                </a:ext>
              </a:extLst>
            </p:cNvPr>
            <p:cNvGrpSpPr/>
            <p:nvPr/>
          </p:nvGrpSpPr>
          <p:grpSpPr>
            <a:xfrm>
              <a:off x="1511046" y="5533453"/>
              <a:ext cx="5842000" cy="299085"/>
              <a:chOff x="1511046" y="5533453"/>
              <a:chExt cx="5842000" cy="299085"/>
            </a:xfrm>
          </p:grpSpPr>
          <p:sp>
            <p:nvSpPr>
              <p:cNvPr id="38" name="object 40">
                <a:extLst>
                  <a:ext uri="{FF2B5EF4-FFF2-40B4-BE49-F238E27FC236}">
                    <a16:creationId xmlns:a16="http://schemas.microsoft.com/office/drawing/2014/main" id="{78862A9A-D1B0-877D-D444-8239F0077A86}"/>
                  </a:ext>
                </a:extLst>
              </p:cNvPr>
              <p:cNvSpPr/>
              <p:nvPr/>
            </p:nvSpPr>
            <p:spPr>
              <a:xfrm>
                <a:off x="1822704" y="5538215"/>
                <a:ext cx="289560" cy="289560"/>
              </a:xfrm>
              <a:custGeom>
                <a:avLst/>
                <a:gdLst/>
                <a:ahLst/>
                <a:cxnLst/>
                <a:rect l="l" t="t" r="r" b="b"/>
                <a:pathLst>
                  <a:path w="289560" h="289560">
                    <a:moveTo>
                      <a:pt x="144779" y="0"/>
                    </a:moveTo>
                    <a:lnTo>
                      <a:pt x="98999" y="7381"/>
                    </a:lnTo>
                    <a:lnTo>
                      <a:pt x="59253" y="27934"/>
                    </a:lnTo>
                    <a:lnTo>
                      <a:pt x="27919" y="59275"/>
                    </a:lnTo>
                    <a:lnTo>
                      <a:pt x="7376" y="99018"/>
                    </a:lnTo>
                    <a:lnTo>
                      <a:pt x="0" y="144780"/>
                    </a:lnTo>
                    <a:lnTo>
                      <a:pt x="7376" y="190541"/>
                    </a:lnTo>
                    <a:lnTo>
                      <a:pt x="27919" y="230284"/>
                    </a:lnTo>
                    <a:lnTo>
                      <a:pt x="59253" y="261625"/>
                    </a:lnTo>
                    <a:lnTo>
                      <a:pt x="98999" y="282178"/>
                    </a:lnTo>
                    <a:lnTo>
                      <a:pt x="144779" y="289560"/>
                    </a:lnTo>
                    <a:lnTo>
                      <a:pt x="190560" y="282178"/>
                    </a:lnTo>
                    <a:lnTo>
                      <a:pt x="230306" y="261625"/>
                    </a:lnTo>
                    <a:lnTo>
                      <a:pt x="261640" y="230284"/>
                    </a:lnTo>
                    <a:lnTo>
                      <a:pt x="282183" y="190541"/>
                    </a:lnTo>
                    <a:lnTo>
                      <a:pt x="289559" y="144780"/>
                    </a:lnTo>
                    <a:lnTo>
                      <a:pt x="282183" y="99018"/>
                    </a:lnTo>
                    <a:lnTo>
                      <a:pt x="261640" y="59275"/>
                    </a:lnTo>
                    <a:lnTo>
                      <a:pt x="230306" y="27934"/>
                    </a:lnTo>
                    <a:lnTo>
                      <a:pt x="190560" y="7381"/>
                    </a:lnTo>
                    <a:lnTo>
                      <a:pt x="144779" y="0"/>
                    </a:lnTo>
                    <a:close/>
                  </a:path>
                </a:pathLst>
              </a:custGeom>
              <a:solidFill>
                <a:srgbClr val="FF0000"/>
              </a:solidFill>
            </p:spPr>
            <p:txBody>
              <a:bodyPr wrap="square" lIns="0" tIns="0" rIns="0" bIns="0" rtlCol="0"/>
              <a:lstStyle/>
              <a:p>
                <a:endParaRPr/>
              </a:p>
            </p:txBody>
          </p:sp>
          <p:sp>
            <p:nvSpPr>
              <p:cNvPr id="39" name="object 41">
                <a:extLst>
                  <a:ext uri="{FF2B5EF4-FFF2-40B4-BE49-F238E27FC236}">
                    <a16:creationId xmlns:a16="http://schemas.microsoft.com/office/drawing/2014/main" id="{06BD2145-1FE7-58B0-F369-379BA7D3382E}"/>
                  </a:ext>
                </a:extLst>
              </p:cNvPr>
              <p:cNvSpPr/>
              <p:nvPr/>
            </p:nvSpPr>
            <p:spPr>
              <a:xfrm>
                <a:off x="1822704" y="5538215"/>
                <a:ext cx="289560" cy="289560"/>
              </a:xfrm>
              <a:custGeom>
                <a:avLst/>
                <a:gdLst/>
                <a:ahLst/>
                <a:cxnLst/>
                <a:rect l="l" t="t" r="r" b="b"/>
                <a:pathLst>
                  <a:path w="289560" h="289560">
                    <a:moveTo>
                      <a:pt x="0" y="144780"/>
                    </a:moveTo>
                    <a:lnTo>
                      <a:pt x="7376" y="99018"/>
                    </a:lnTo>
                    <a:lnTo>
                      <a:pt x="27919" y="59275"/>
                    </a:lnTo>
                    <a:lnTo>
                      <a:pt x="59253" y="27934"/>
                    </a:lnTo>
                    <a:lnTo>
                      <a:pt x="98999" y="7381"/>
                    </a:lnTo>
                    <a:lnTo>
                      <a:pt x="144779" y="0"/>
                    </a:lnTo>
                    <a:lnTo>
                      <a:pt x="190560" y="7381"/>
                    </a:lnTo>
                    <a:lnTo>
                      <a:pt x="230306" y="27934"/>
                    </a:lnTo>
                    <a:lnTo>
                      <a:pt x="261640" y="59275"/>
                    </a:lnTo>
                    <a:lnTo>
                      <a:pt x="282183" y="99018"/>
                    </a:lnTo>
                    <a:lnTo>
                      <a:pt x="289559" y="144780"/>
                    </a:lnTo>
                    <a:lnTo>
                      <a:pt x="282183" y="190541"/>
                    </a:lnTo>
                    <a:lnTo>
                      <a:pt x="261640" y="230284"/>
                    </a:lnTo>
                    <a:lnTo>
                      <a:pt x="230306" y="261625"/>
                    </a:lnTo>
                    <a:lnTo>
                      <a:pt x="190560" y="282178"/>
                    </a:lnTo>
                    <a:lnTo>
                      <a:pt x="144779" y="289560"/>
                    </a:lnTo>
                    <a:lnTo>
                      <a:pt x="98999" y="282178"/>
                    </a:lnTo>
                    <a:lnTo>
                      <a:pt x="59253" y="261625"/>
                    </a:lnTo>
                    <a:lnTo>
                      <a:pt x="27919" y="230284"/>
                    </a:lnTo>
                    <a:lnTo>
                      <a:pt x="7376" y="190541"/>
                    </a:lnTo>
                    <a:lnTo>
                      <a:pt x="0" y="144780"/>
                    </a:lnTo>
                    <a:close/>
                  </a:path>
                </a:pathLst>
              </a:custGeom>
              <a:ln w="9525">
                <a:solidFill>
                  <a:srgbClr val="CCCC00"/>
                </a:solidFill>
              </a:ln>
            </p:spPr>
            <p:txBody>
              <a:bodyPr wrap="square" lIns="0" tIns="0" rIns="0" bIns="0" rtlCol="0"/>
              <a:lstStyle/>
              <a:p>
                <a:endParaRPr/>
              </a:p>
            </p:txBody>
          </p:sp>
          <p:sp>
            <p:nvSpPr>
              <p:cNvPr id="40" name="object 42">
                <a:extLst>
                  <a:ext uri="{FF2B5EF4-FFF2-40B4-BE49-F238E27FC236}">
                    <a16:creationId xmlns:a16="http://schemas.microsoft.com/office/drawing/2014/main" id="{FC97D3BE-4BE9-CE0A-5646-F462D5CC0A04}"/>
                  </a:ext>
                </a:extLst>
              </p:cNvPr>
              <p:cNvSpPr/>
              <p:nvPr/>
            </p:nvSpPr>
            <p:spPr>
              <a:xfrm>
                <a:off x="2289048" y="5538215"/>
                <a:ext cx="289560" cy="289560"/>
              </a:xfrm>
              <a:custGeom>
                <a:avLst/>
                <a:gdLst/>
                <a:ahLst/>
                <a:cxnLst/>
                <a:rect l="l" t="t" r="r" b="b"/>
                <a:pathLst>
                  <a:path w="289560" h="289560">
                    <a:moveTo>
                      <a:pt x="144779" y="0"/>
                    </a:moveTo>
                    <a:lnTo>
                      <a:pt x="98999" y="7381"/>
                    </a:lnTo>
                    <a:lnTo>
                      <a:pt x="59253" y="27934"/>
                    </a:lnTo>
                    <a:lnTo>
                      <a:pt x="27919" y="59275"/>
                    </a:lnTo>
                    <a:lnTo>
                      <a:pt x="7376" y="99018"/>
                    </a:lnTo>
                    <a:lnTo>
                      <a:pt x="0" y="144780"/>
                    </a:lnTo>
                    <a:lnTo>
                      <a:pt x="7376" y="190541"/>
                    </a:lnTo>
                    <a:lnTo>
                      <a:pt x="27919" y="230284"/>
                    </a:lnTo>
                    <a:lnTo>
                      <a:pt x="59253" y="261625"/>
                    </a:lnTo>
                    <a:lnTo>
                      <a:pt x="98999" y="282178"/>
                    </a:lnTo>
                    <a:lnTo>
                      <a:pt x="144779" y="289560"/>
                    </a:lnTo>
                    <a:lnTo>
                      <a:pt x="190560" y="282178"/>
                    </a:lnTo>
                    <a:lnTo>
                      <a:pt x="230306" y="261625"/>
                    </a:lnTo>
                    <a:lnTo>
                      <a:pt x="261640" y="230284"/>
                    </a:lnTo>
                    <a:lnTo>
                      <a:pt x="282183" y="190541"/>
                    </a:lnTo>
                    <a:lnTo>
                      <a:pt x="289559" y="144780"/>
                    </a:lnTo>
                    <a:lnTo>
                      <a:pt x="282183" y="99018"/>
                    </a:lnTo>
                    <a:lnTo>
                      <a:pt x="261640" y="59275"/>
                    </a:lnTo>
                    <a:lnTo>
                      <a:pt x="230306" y="27934"/>
                    </a:lnTo>
                    <a:lnTo>
                      <a:pt x="190560" y="7381"/>
                    </a:lnTo>
                    <a:lnTo>
                      <a:pt x="144779" y="0"/>
                    </a:lnTo>
                    <a:close/>
                  </a:path>
                </a:pathLst>
              </a:custGeom>
              <a:solidFill>
                <a:srgbClr val="FF0000"/>
              </a:solidFill>
            </p:spPr>
            <p:txBody>
              <a:bodyPr wrap="square" lIns="0" tIns="0" rIns="0" bIns="0" rtlCol="0"/>
              <a:lstStyle/>
              <a:p>
                <a:endParaRPr/>
              </a:p>
            </p:txBody>
          </p:sp>
          <p:sp>
            <p:nvSpPr>
              <p:cNvPr id="41" name="object 43">
                <a:extLst>
                  <a:ext uri="{FF2B5EF4-FFF2-40B4-BE49-F238E27FC236}">
                    <a16:creationId xmlns:a16="http://schemas.microsoft.com/office/drawing/2014/main" id="{FD865AF4-9E7D-0EFD-2A0E-256B319BABDC}"/>
                  </a:ext>
                </a:extLst>
              </p:cNvPr>
              <p:cNvSpPr/>
              <p:nvPr/>
            </p:nvSpPr>
            <p:spPr>
              <a:xfrm>
                <a:off x="2289048" y="5538215"/>
                <a:ext cx="289560" cy="289560"/>
              </a:xfrm>
              <a:custGeom>
                <a:avLst/>
                <a:gdLst/>
                <a:ahLst/>
                <a:cxnLst/>
                <a:rect l="l" t="t" r="r" b="b"/>
                <a:pathLst>
                  <a:path w="289560" h="289560">
                    <a:moveTo>
                      <a:pt x="0" y="144780"/>
                    </a:moveTo>
                    <a:lnTo>
                      <a:pt x="7376" y="99018"/>
                    </a:lnTo>
                    <a:lnTo>
                      <a:pt x="27919" y="59275"/>
                    </a:lnTo>
                    <a:lnTo>
                      <a:pt x="59253" y="27934"/>
                    </a:lnTo>
                    <a:lnTo>
                      <a:pt x="98999" y="7381"/>
                    </a:lnTo>
                    <a:lnTo>
                      <a:pt x="144779" y="0"/>
                    </a:lnTo>
                    <a:lnTo>
                      <a:pt x="190560" y="7381"/>
                    </a:lnTo>
                    <a:lnTo>
                      <a:pt x="230306" y="27934"/>
                    </a:lnTo>
                    <a:lnTo>
                      <a:pt x="261640" y="59275"/>
                    </a:lnTo>
                    <a:lnTo>
                      <a:pt x="282183" y="99018"/>
                    </a:lnTo>
                    <a:lnTo>
                      <a:pt x="289559" y="144780"/>
                    </a:lnTo>
                    <a:lnTo>
                      <a:pt x="282183" y="190541"/>
                    </a:lnTo>
                    <a:lnTo>
                      <a:pt x="261640" y="230284"/>
                    </a:lnTo>
                    <a:lnTo>
                      <a:pt x="230306" y="261625"/>
                    </a:lnTo>
                    <a:lnTo>
                      <a:pt x="190560" y="282178"/>
                    </a:lnTo>
                    <a:lnTo>
                      <a:pt x="144779" y="289560"/>
                    </a:lnTo>
                    <a:lnTo>
                      <a:pt x="98999" y="282178"/>
                    </a:lnTo>
                    <a:lnTo>
                      <a:pt x="59253" y="261625"/>
                    </a:lnTo>
                    <a:lnTo>
                      <a:pt x="27919" y="230284"/>
                    </a:lnTo>
                    <a:lnTo>
                      <a:pt x="7376" y="190541"/>
                    </a:lnTo>
                    <a:lnTo>
                      <a:pt x="0" y="144780"/>
                    </a:lnTo>
                    <a:close/>
                  </a:path>
                </a:pathLst>
              </a:custGeom>
              <a:ln w="9525">
                <a:solidFill>
                  <a:srgbClr val="CCCC00"/>
                </a:solidFill>
              </a:ln>
            </p:spPr>
            <p:txBody>
              <a:bodyPr wrap="square" lIns="0" tIns="0" rIns="0" bIns="0" rtlCol="0"/>
              <a:lstStyle/>
              <a:p>
                <a:endParaRPr/>
              </a:p>
            </p:txBody>
          </p:sp>
          <p:sp>
            <p:nvSpPr>
              <p:cNvPr id="42" name="object 44">
                <a:extLst>
                  <a:ext uri="{FF2B5EF4-FFF2-40B4-BE49-F238E27FC236}">
                    <a16:creationId xmlns:a16="http://schemas.microsoft.com/office/drawing/2014/main" id="{777E1B2A-F699-9601-DF49-450538384621}"/>
                  </a:ext>
                </a:extLst>
              </p:cNvPr>
              <p:cNvSpPr/>
              <p:nvPr/>
            </p:nvSpPr>
            <p:spPr>
              <a:xfrm>
                <a:off x="2685288" y="5538215"/>
                <a:ext cx="289560" cy="289560"/>
              </a:xfrm>
              <a:custGeom>
                <a:avLst/>
                <a:gdLst/>
                <a:ahLst/>
                <a:cxnLst/>
                <a:rect l="l" t="t" r="r" b="b"/>
                <a:pathLst>
                  <a:path w="289560" h="289560">
                    <a:moveTo>
                      <a:pt x="144780" y="0"/>
                    </a:moveTo>
                    <a:lnTo>
                      <a:pt x="98999" y="7381"/>
                    </a:lnTo>
                    <a:lnTo>
                      <a:pt x="59253" y="27934"/>
                    </a:lnTo>
                    <a:lnTo>
                      <a:pt x="27919" y="59275"/>
                    </a:lnTo>
                    <a:lnTo>
                      <a:pt x="7376" y="99018"/>
                    </a:lnTo>
                    <a:lnTo>
                      <a:pt x="0" y="144780"/>
                    </a:lnTo>
                    <a:lnTo>
                      <a:pt x="7376" y="190541"/>
                    </a:lnTo>
                    <a:lnTo>
                      <a:pt x="27919" y="230284"/>
                    </a:lnTo>
                    <a:lnTo>
                      <a:pt x="59253" y="261625"/>
                    </a:lnTo>
                    <a:lnTo>
                      <a:pt x="98999" y="282178"/>
                    </a:lnTo>
                    <a:lnTo>
                      <a:pt x="144780" y="289560"/>
                    </a:lnTo>
                    <a:lnTo>
                      <a:pt x="190560" y="282178"/>
                    </a:lnTo>
                    <a:lnTo>
                      <a:pt x="230306" y="261625"/>
                    </a:lnTo>
                    <a:lnTo>
                      <a:pt x="261640" y="230284"/>
                    </a:lnTo>
                    <a:lnTo>
                      <a:pt x="282183" y="190541"/>
                    </a:lnTo>
                    <a:lnTo>
                      <a:pt x="289560" y="144780"/>
                    </a:lnTo>
                    <a:lnTo>
                      <a:pt x="282183" y="99018"/>
                    </a:lnTo>
                    <a:lnTo>
                      <a:pt x="261640" y="59275"/>
                    </a:lnTo>
                    <a:lnTo>
                      <a:pt x="230306" y="27934"/>
                    </a:lnTo>
                    <a:lnTo>
                      <a:pt x="190560" y="7381"/>
                    </a:lnTo>
                    <a:lnTo>
                      <a:pt x="144780" y="0"/>
                    </a:lnTo>
                    <a:close/>
                  </a:path>
                </a:pathLst>
              </a:custGeom>
              <a:solidFill>
                <a:srgbClr val="FF0000"/>
              </a:solidFill>
            </p:spPr>
            <p:txBody>
              <a:bodyPr wrap="square" lIns="0" tIns="0" rIns="0" bIns="0" rtlCol="0"/>
              <a:lstStyle/>
              <a:p>
                <a:endParaRPr/>
              </a:p>
            </p:txBody>
          </p:sp>
          <p:sp>
            <p:nvSpPr>
              <p:cNvPr id="43" name="object 45">
                <a:extLst>
                  <a:ext uri="{FF2B5EF4-FFF2-40B4-BE49-F238E27FC236}">
                    <a16:creationId xmlns:a16="http://schemas.microsoft.com/office/drawing/2014/main" id="{C431C367-42F9-2B37-4171-77582BAC6724}"/>
                  </a:ext>
                </a:extLst>
              </p:cNvPr>
              <p:cNvSpPr/>
              <p:nvPr/>
            </p:nvSpPr>
            <p:spPr>
              <a:xfrm>
                <a:off x="2685288" y="5538215"/>
                <a:ext cx="289560" cy="289560"/>
              </a:xfrm>
              <a:custGeom>
                <a:avLst/>
                <a:gdLst/>
                <a:ahLst/>
                <a:cxnLst/>
                <a:rect l="l" t="t" r="r" b="b"/>
                <a:pathLst>
                  <a:path w="289560" h="289560">
                    <a:moveTo>
                      <a:pt x="0" y="144780"/>
                    </a:moveTo>
                    <a:lnTo>
                      <a:pt x="7376" y="99018"/>
                    </a:lnTo>
                    <a:lnTo>
                      <a:pt x="27919" y="59275"/>
                    </a:lnTo>
                    <a:lnTo>
                      <a:pt x="59253" y="27934"/>
                    </a:lnTo>
                    <a:lnTo>
                      <a:pt x="98999" y="7381"/>
                    </a:lnTo>
                    <a:lnTo>
                      <a:pt x="144780" y="0"/>
                    </a:lnTo>
                    <a:lnTo>
                      <a:pt x="190560" y="7381"/>
                    </a:lnTo>
                    <a:lnTo>
                      <a:pt x="230306" y="27934"/>
                    </a:lnTo>
                    <a:lnTo>
                      <a:pt x="261640" y="59275"/>
                    </a:lnTo>
                    <a:lnTo>
                      <a:pt x="282183" y="99018"/>
                    </a:lnTo>
                    <a:lnTo>
                      <a:pt x="289560" y="144780"/>
                    </a:lnTo>
                    <a:lnTo>
                      <a:pt x="282183" y="190541"/>
                    </a:lnTo>
                    <a:lnTo>
                      <a:pt x="261640" y="230284"/>
                    </a:lnTo>
                    <a:lnTo>
                      <a:pt x="230306" y="261625"/>
                    </a:lnTo>
                    <a:lnTo>
                      <a:pt x="190560" y="282178"/>
                    </a:lnTo>
                    <a:lnTo>
                      <a:pt x="144780" y="289560"/>
                    </a:lnTo>
                    <a:lnTo>
                      <a:pt x="98999" y="282178"/>
                    </a:lnTo>
                    <a:lnTo>
                      <a:pt x="59253" y="261625"/>
                    </a:lnTo>
                    <a:lnTo>
                      <a:pt x="27919" y="230284"/>
                    </a:lnTo>
                    <a:lnTo>
                      <a:pt x="7376" y="190541"/>
                    </a:lnTo>
                    <a:lnTo>
                      <a:pt x="0" y="144780"/>
                    </a:lnTo>
                    <a:close/>
                  </a:path>
                </a:pathLst>
              </a:custGeom>
              <a:ln w="9525">
                <a:solidFill>
                  <a:srgbClr val="CCCC00"/>
                </a:solidFill>
              </a:ln>
            </p:spPr>
            <p:txBody>
              <a:bodyPr wrap="square" lIns="0" tIns="0" rIns="0" bIns="0" rtlCol="0"/>
              <a:lstStyle/>
              <a:p>
                <a:endParaRPr/>
              </a:p>
            </p:txBody>
          </p:sp>
          <p:sp>
            <p:nvSpPr>
              <p:cNvPr id="44" name="object 46">
                <a:extLst>
                  <a:ext uri="{FF2B5EF4-FFF2-40B4-BE49-F238E27FC236}">
                    <a16:creationId xmlns:a16="http://schemas.microsoft.com/office/drawing/2014/main" id="{44345F13-AFB6-82D7-C531-4DA39E850B3C}"/>
                  </a:ext>
                </a:extLst>
              </p:cNvPr>
              <p:cNvSpPr/>
              <p:nvPr/>
            </p:nvSpPr>
            <p:spPr>
              <a:xfrm>
                <a:off x="3349752" y="5538215"/>
                <a:ext cx="289560" cy="289560"/>
              </a:xfrm>
              <a:custGeom>
                <a:avLst/>
                <a:gdLst/>
                <a:ahLst/>
                <a:cxnLst/>
                <a:rect l="l" t="t" r="r" b="b"/>
                <a:pathLst>
                  <a:path w="289560" h="289560">
                    <a:moveTo>
                      <a:pt x="144780" y="0"/>
                    </a:moveTo>
                    <a:lnTo>
                      <a:pt x="98999" y="7381"/>
                    </a:lnTo>
                    <a:lnTo>
                      <a:pt x="59253" y="27934"/>
                    </a:lnTo>
                    <a:lnTo>
                      <a:pt x="27919" y="59275"/>
                    </a:lnTo>
                    <a:lnTo>
                      <a:pt x="7376" y="99018"/>
                    </a:lnTo>
                    <a:lnTo>
                      <a:pt x="0" y="144780"/>
                    </a:lnTo>
                    <a:lnTo>
                      <a:pt x="7376" y="190541"/>
                    </a:lnTo>
                    <a:lnTo>
                      <a:pt x="27919" y="230284"/>
                    </a:lnTo>
                    <a:lnTo>
                      <a:pt x="59253" y="261625"/>
                    </a:lnTo>
                    <a:lnTo>
                      <a:pt x="98999" y="282178"/>
                    </a:lnTo>
                    <a:lnTo>
                      <a:pt x="144780" y="289560"/>
                    </a:lnTo>
                    <a:lnTo>
                      <a:pt x="190560" y="282178"/>
                    </a:lnTo>
                    <a:lnTo>
                      <a:pt x="230306" y="261625"/>
                    </a:lnTo>
                    <a:lnTo>
                      <a:pt x="261640" y="230284"/>
                    </a:lnTo>
                    <a:lnTo>
                      <a:pt x="282183" y="190541"/>
                    </a:lnTo>
                    <a:lnTo>
                      <a:pt x="289560" y="144780"/>
                    </a:lnTo>
                    <a:lnTo>
                      <a:pt x="282183" y="99018"/>
                    </a:lnTo>
                    <a:lnTo>
                      <a:pt x="261640" y="59275"/>
                    </a:lnTo>
                    <a:lnTo>
                      <a:pt x="230306" y="27934"/>
                    </a:lnTo>
                    <a:lnTo>
                      <a:pt x="190560" y="7381"/>
                    </a:lnTo>
                    <a:lnTo>
                      <a:pt x="144780" y="0"/>
                    </a:lnTo>
                    <a:close/>
                  </a:path>
                </a:pathLst>
              </a:custGeom>
              <a:solidFill>
                <a:srgbClr val="FF0000"/>
              </a:solidFill>
            </p:spPr>
            <p:txBody>
              <a:bodyPr wrap="square" lIns="0" tIns="0" rIns="0" bIns="0" rtlCol="0"/>
              <a:lstStyle/>
              <a:p>
                <a:endParaRPr/>
              </a:p>
            </p:txBody>
          </p:sp>
          <p:sp>
            <p:nvSpPr>
              <p:cNvPr id="45" name="object 47">
                <a:extLst>
                  <a:ext uri="{FF2B5EF4-FFF2-40B4-BE49-F238E27FC236}">
                    <a16:creationId xmlns:a16="http://schemas.microsoft.com/office/drawing/2014/main" id="{71A8AE8F-AF52-E38C-F4A1-0AB55AE0054B}"/>
                  </a:ext>
                </a:extLst>
              </p:cNvPr>
              <p:cNvSpPr/>
              <p:nvPr/>
            </p:nvSpPr>
            <p:spPr>
              <a:xfrm>
                <a:off x="3349752" y="5538215"/>
                <a:ext cx="289560" cy="289560"/>
              </a:xfrm>
              <a:custGeom>
                <a:avLst/>
                <a:gdLst/>
                <a:ahLst/>
                <a:cxnLst/>
                <a:rect l="l" t="t" r="r" b="b"/>
                <a:pathLst>
                  <a:path w="289560" h="289560">
                    <a:moveTo>
                      <a:pt x="0" y="144780"/>
                    </a:moveTo>
                    <a:lnTo>
                      <a:pt x="7376" y="99018"/>
                    </a:lnTo>
                    <a:lnTo>
                      <a:pt x="27919" y="59275"/>
                    </a:lnTo>
                    <a:lnTo>
                      <a:pt x="59253" y="27934"/>
                    </a:lnTo>
                    <a:lnTo>
                      <a:pt x="98999" y="7381"/>
                    </a:lnTo>
                    <a:lnTo>
                      <a:pt x="144780" y="0"/>
                    </a:lnTo>
                    <a:lnTo>
                      <a:pt x="190560" y="7381"/>
                    </a:lnTo>
                    <a:lnTo>
                      <a:pt x="230306" y="27934"/>
                    </a:lnTo>
                    <a:lnTo>
                      <a:pt x="261640" y="59275"/>
                    </a:lnTo>
                    <a:lnTo>
                      <a:pt x="282183" y="99018"/>
                    </a:lnTo>
                    <a:lnTo>
                      <a:pt x="289560" y="144780"/>
                    </a:lnTo>
                    <a:lnTo>
                      <a:pt x="282183" y="190541"/>
                    </a:lnTo>
                    <a:lnTo>
                      <a:pt x="261640" y="230284"/>
                    </a:lnTo>
                    <a:lnTo>
                      <a:pt x="230306" y="261625"/>
                    </a:lnTo>
                    <a:lnTo>
                      <a:pt x="190560" y="282178"/>
                    </a:lnTo>
                    <a:lnTo>
                      <a:pt x="144780" y="289560"/>
                    </a:lnTo>
                    <a:lnTo>
                      <a:pt x="98999" y="282178"/>
                    </a:lnTo>
                    <a:lnTo>
                      <a:pt x="59253" y="261625"/>
                    </a:lnTo>
                    <a:lnTo>
                      <a:pt x="27919" y="230284"/>
                    </a:lnTo>
                    <a:lnTo>
                      <a:pt x="7376" y="190541"/>
                    </a:lnTo>
                    <a:lnTo>
                      <a:pt x="0" y="144780"/>
                    </a:lnTo>
                    <a:close/>
                  </a:path>
                </a:pathLst>
              </a:custGeom>
              <a:ln w="9525">
                <a:solidFill>
                  <a:srgbClr val="CCCC00"/>
                </a:solidFill>
              </a:ln>
            </p:spPr>
            <p:txBody>
              <a:bodyPr wrap="square" lIns="0" tIns="0" rIns="0" bIns="0" rtlCol="0"/>
              <a:lstStyle/>
              <a:p>
                <a:endParaRPr/>
              </a:p>
            </p:txBody>
          </p:sp>
          <p:sp>
            <p:nvSpPr>
              <p:cNvPr id="46" name="object 48">
                <a:extLst>
                  <a:ext uri="{FF2B5EF4-FFF2-40B4-BE49-F238E27FC236}">
                    <a16:creationId xmlns:a16="http://schemas.microsoft.com/office/drawing/2014/main" id="{DD6E7326-36C7-698F-C410-618CD941EC06}"/>
                  </a:ext>
                </a:extLst>
              </p:cNvPr>
              <p:cNvSpPr/>
              <p:nvPr/>
            </p:nvSpPr>
            <p:spPr>
              <a:xfrm>
                <a:off x="3209544" y="5538215"/>
                <a:ext cx="289560" cy="289560"/>
              </a:xfrm>
              <a:custGeom>
                <a:avLst/>
                <a:gdLst/>
                <a:ahLst/>
                <a:cxnLst/>
                <a:rect l="l" t="t" r="r" b="b"/>
                <a:pathLst>
                  <a:path w="289560" h="289560">
                    <a:moveTo>
                      <a:pt x="144780" y="0"/>
                    </a:moveTo>
                    <a:lnTo>
                      <a:pt x="98999" y="7381"/>
                    </a:lnTo>
                    <a:lnTo>
                      <a:pt x="59253" y="27934"/>
                    </a:lnTo>
                    <a:lnTo>
                      <a:pt x="27919" y="59275"/>
                    </a:lnTo>
                    <a:lnTo>
                      <a:pt x="7376" y="99018"/>
                    </a:lnTo>
                    <a:lnTo>
                      <a:pt x="0" y="144780"/>
                    </a:lnTo>
                    <a:lnTo>
                      <a:pt x="7376" y="190541"/>
                    </a:lnTo>
                    <a:lnTo>
                      <a:pt x="27919" y="230284"/>
                    </a:lnTo>
                    <a:lnTo>
                      <a:pt x="59253" y="261625"/>
                    </a:lnTo>
                    <a:lnTo>
                      <a:pt x="98999" y="282178"/>
                    </a:lnTo>
                    <a:lnTo>
                      <a:pt x="144780" y="289560"/>
                    </a:lnTo>
                    <a:lnTo>
                      <a:pt x="190560" y="282178"/>
                    </a:lnTo>
                    <a:lnTo>
                      <a:pt x="230306" y="261625"/>
                    </a:lnTo>
                    <a:lnTo>
                      <a:pt x="261640" y="230284"/>
                    </a:lnTo>
                    <a:lnTo>
                      <a:pt x="282183" y="190541"/>
                    </a:lnTo>
                    <a:lnTo>
                      <a:pt x="289559" y="144780"/>
                    </a:lnTo>
                    <a:lnTo>
                      <a:pt x="282183" y="99018"/>
                    </a:lnTo>
                    <a:lnTo>
                      <a:pt x="261640" y="59275"/>
                    </a:lnTo>
                    <a:lnTo>
                      <a:pt x="230306" y="27934"/>
                    </a:lnTo>
                    <a:lnTo>
                      <a:pt x="190560" y="7381"/>
                    </a:lnTo>
                    <a:lnTo>
                      <a:pt x="144780" y="0"/>
                    </a:lnTo>
                    <a:close/>
                  </a:path>
                </a:pathLst>
              </a:custGeom>
              <a:solidFill>
                <a:srgbClr val="FF0000"/>
              </a:solidFill>
            </p:spPr>
            <p:txBody>
              <a:bodyPr wrap="square" lIns="0" tIns="0" rIns="0" bIns="0" rtlCol="0"/>
              <a:lstStyle/>
              <a:p>
                <a:endParaRPr/>
              </a:p>
            </p:txBody>
          </p:sp>
          <p:sp>
            <p:nvSpPr>
              <p:cNvPr id="47" name="object 49">
                <a:extLst>
                  <a:ext uri="{FF2B5EF4-FFF2-40B4-BE49-F238E27FC236}">
                    <a16:creationId xmlns:a16="http://schemas.microsoft.com/office/drawing/2014/main" id="{685663E4-AEE0-8778-9282-4A4A51FCED80}"/>
                  </a:ext>
                </a:extLst>
              </p:cNvPr>
              <p:cNvSpPr/>
              <p:nvPr/>
            </p:nvSpPr>
            <p:spPr>
              <a:xfrm>
                <a:off x="3209544" y="5538215"/>
                <a:ext cx="289560" cy="289560"/>
              </a:xfrm>
              <a:custGeom>
                <a:avLst/>
                <a:gdLst/>
                <a:ahLst/>
                <a:cxnLst/>
                <a:rect l="l" t="t" r="r" b="b"/>
                <a:pathLst>
                  <a:path w="289560" h="289560">
                    <a:moveTo>
                      <a:pt x="0" y="144780"/>
                    </a:moveTo>
                    <a:lnTo>
                      <a:pt x="7376" y="99018"/>
                    </a:lnTo>
                    <a:lnTo>
                      <a:pt x="27919" y="59275"/>
                    </a:lnTo>
                    <a:lnTo>
                      <a:pt x="59253" y="27934"/>
                    </a:lnTo>
                    <a:lnTo>
                      <a:pt x="98999" y="7381"/>
                    </a:lnTo>
                    <a:lnTo>
                      <a:pt x="144780" y="0"/>
                    </a:lnTo>
                    <a:lnTo>
                      <a:pt x="190560" y="7381"/>
                    </a:lnTo>
                    <a:lnTo>
                      <a:pt x="230306" y="27934"/>
                    </a:lnTo>
                    <a:lnTo>
                      <a:pt x="261640" y="59275"/>
                    </a:lnTo>
                    <a:lnTo>
                      <a:pt x="282183" y="99018"/>
                    </a:lnTo>
                    <a:lnTo>
                      <a:pt x="289559" y="144780"/>
                    </a:lnTo>
                    <a:lnTo>
                      <a:pt x="282183" y="190541"/>
                    </a:lnTo>
                    <a:lnTo>
                      <a:pt x="261640" y="230284"/>
                    </a:lnTo>
                    <a:lnTo>
                      <a:pt x="230306" y="261625"/>
                    </a:lnTo>
                    <a:lnTo>
                      <a:pt x="190560" y="282178"/>
                    </a:lnTo>
                    <a:lnTo>
                      <a:pt x="144780" y="289560"/>
                    </a:lnTo>
                    <a:lnTo>
                      <a:pt x="98999" y="282178"/>
                    </a:lnTo>
                    <a:lnTo>
                      <a:pt x="59253" y="261625"/>
                    </a:lnTo>
                    <a:lnTo>
                      <a:pt x="27919" y="230284"/>
                    </a:lnTo>
                    <a:lnTo>
                      <a:pt x="7376" y="190541"/>
                    </a:lnTo>
                    <a:lnTo>
                      <a:pt x="0" y="144780"/>
                    </a:lnTo>
                    <a:close/>
                  </a:path>
                </a:pathLst>
              </a:custGeom>
              <a:ln w="9525">
                <a:solidFill>
                  <a:srgbClr val="CCCC00"/>
                </a:solidFill>
              </a:ln>
            </p:spPr>
            <p:txBody>
              <a:bodyPr wrap="square" lIns="0" tIns="0" rIns="0" bIns="0" rtlCol="0"/>
              <a:lstStyle/>
              <a:p>
                <a:endParaRPr/>
              </a:p>
            </p:txBody>
          </p:sp>
          <p:sp>
            <p:nvSpPr>
              <p:cNvPr id="48" name="object 50">
                <a:extLst>
                  <a:ext uri="{FF2B5EF4-FFF2-40B4-BE49-F238E27FC236}">
                    <a16:creationId xmlns:a16="http://schemas.microsoft.com/office/drawing/2014/main" id="{B81DDCE2-7355-6366-D2CE-2C21F59F36CE}"/>
                  </a:ext>
                </a:extLst>
              </p:cNvPr>
              <p:cNvSpPr/>
              <p:nvPr/>
            </p:nvSpPr>
            <p:spPr>
              <a:xfrm>
                <a:off x="3831336" y="5538215"/>
                <a:ext cx="289560" cy="289560"/>
              </a:xfrm>
              <a:custGeom>
                <a:avLst/>
                <a:gdLst/>
                <a:ahLst/>
                <a:cxnLst/>
                <a:rect l="l" t="t" r="r" b="b"/>
                <a:pathLst>
                  <a:path w="289560" h="289560">
                    <a:moveTo>
                      <a:pt x="144779" y="0"/>
                    </a:moveTo>
                    <a:lnTo>
                      <a:pt x="98999" y="7381"/>
                    </a:lnTo>
                    <a:lnTo>
                      <a:pt x="59253" y="27934"/>
                    </a:lnTo>
                    <a:lnTo>
                      <a:pt x="27919" y="59275"/>
                    </a:lnTo>
                    <a:lnTo>
                      <a:pt x="7376" y="99018"/>
                    </a:lnTo>
                    <a:lnTo>
                      <a:pt x="0" y="144780"/>
                    </a:lnTo>
                    <a:lnTo>
                      <a:pt x="7376" y="190541"/>
                    </a:lnTo>
                    <a:lnTo>
                      <a:pt x="27919" y="230284"/>
                    </a:lnTo>
                    <a:lnTo>
                      <a:pt x="59253" y="261625"/>
                    </a:lnTo>
                    <a:lnTo>
                      <a:pt x="98999" y="282178"/>
                    </a:lnTo>
                    <a:lnTo>
                      <a:pt x="144779" y="289560"/>
                    </a:lnTo>
                    <a:lnTo>
                      <a:pt x="190560" y="282178"/>
                    </a:lnTo>
                    <a:lnTo>
                      <a:pt x="230306" y="261625"/>
                    </a:lnTo>
                    <a:lnTo>
                      <a:pt x="261640" y="230284"/>
                    </a:lnTo>
                    <a:lnTo>
                      <a:pt x="282183" y="190541"/>
                    </a:lnTo>
                    <a:lnTo>
                      <a:pt x="289560" y="144780"/>
                    </a:lnTo>
                    <a:lnTo>
                      <a:pt x="282183" y="99018"/>
                    </a:lnTo>
                    <a:lnTo>
                      <a:pt x="261640" y="59275"/>
                    </a:lnTo>
                    <a:lnTo>
                      <a:pt x="230306" y="27934"/>
                    </a:lnTo>
                    <a:lnTo>
                      <a:pt x="190560" y="7381"/>
                    </a:lnTo>
                    <a:lnTo>
                      <a:pt x="144779" y="0"/>
                    </a:lnTo>
                    <a:close/>
                  </a:path>
                </a:pathLst>
              </a:custGeom>
              <a:solidFill>
                <a:srgbClr val="FF0000"/>
              </a:solidFill>
            </p:spPr>
            <p:txBody>
              <a:bodyPr wrap="square" lIns="0" tIns="0" rIns="0" bIns="0" rtlCol="0"/>
              <a:lstStyle/>
              <a:p>
                <a:endParaRPr/>
              </a:p>
            </p:txBody>
          </p:sp>
          <p:sp>
            <p:nvSpPr>
              <p:cNvPr id="49" name="object 51">
                <a:extLst>
                  <a:ext uri="{FF2B5EF4-FFF2-40B4-BE49-F238E27FC236}">
                    <a16:creationId xmlns:a16="http://schemas.microsoft.com/office/drawing/2014/main" id="{C4002BD8-D2F0-2C00-D383-712F97AB521C}"/>
                  </a:ext>
                </a:extLst>
              </p:cNvPr>
              <p:cNvSpPr/>
              <p:nvPr/>
            </p:nvSpPr>
            <p:spPr>
              <a:xfrm>
                <a:off x="3831336" y="5538215"/>
                <a:ext cx="289560" cy="289560"/>
              </a:xfrm>
              <a:custGeom>
                <a:avLst/>
                <a:gdLst/>
                <a:ahLst/>
                <a:cxnLst/>
                <a:rect l="l" t="t" r="r" b="b"/>
                <a:pathLst>
                  <a:path w="289560" h="289560">
                    <a:moveTo>
                      <a:pt x="0" y="144780"/>
                    </a:moveTo>
                    <a:lnTo>
                      <a:pt x="7376" y="99018"/>
                    </a:lnTo>
                    <a:lnTo>
                      <a:pt x="27919" y="59275"/>
                    </a:lnTo>
                    <a:lnTo>
                      <a:pt x="59253" y="27934"/>
                    </a:lnTo>
                    <a:lnTo>
                      <a:pt x="98999" y="7381"/>
                    </a:lnTo>
                    <a:lnTo>
                      <a:pt x="144779" y="0"/>
                    </a:lnTo>
                    <a:lnTo>
                      <a:pt x="190560" y="7381"/>
                    </a:lnTo>
                    <a:lnTo>
                      <a:pt x="230306" y="27934"/>
                    </a:lnTo>
                    <a:lnTo>
                      <a:pt x="261640" y="59275"/>
                    </a:lnTo>
                    <a:lnTo>
                      <a:pt x="282183" y="99018"/>
                    </a:lnTo>
                    <a:lnTo>
                      <a:pt x="289560" y="144780"/>
                    </a:lnTo>
                    <a:lnTo>
                      <a:pt x="282183" y="190541"/>
                    </a:lnTo>
                    <a:lnTo>
                      <a:pt x="261640" y="230284"/>
                    </a:lnTo>
                    <a:lnTo>
                      <a:pt x="230306" y="261625"/>
                    </a:lnTo>
                    <a:lnTo>
                      <a:pt x="190560" y="282178"/>
                    </a:lnTo>
                    <a:lnTo>
                      <a:pt x="144779" y="289560"/>
                    </a:lnTo>
                    <a:lnTo>
                      <a:pt x="98999" y="282178"/>
                    </a:lnTo>
                    <a:lnTo>
                      <a:pt x="59253" y="261625"/>
                    </a:lnTo>
                    <a:lnTo>
                      <a:pt x="27919" y="230284"/>
                    </a:lnTo>
                    <a:lnTo>
                      <a:pt x="7376" y="190541"/>
                    </a:lnTo>
                    <a:lnTo>
                      <a:pt x="0" y="144780"/>
                    </a:lnTo>
                    <a:close/>
                  </a:path>
                </a:pathLst>
              </a:custGeom>
              <a:ln w="9525">
                <a:solidFill>
                  <a:srgbClr val="CCCC00"/>
                </a:solidFill>
              </a:ln>
            </p:spPr>
            <p:txBody>
              <a:bodyPr wrap="square" lIns="0" tIns="0" rIns="0" bIns="0" rtlCol="0"/>
              <a:lstStyle/>
              <a:p>
                <a:endParaRPr/>
              </a:p>
            </p:txBody>
          </p:sp>
          <p:sp>
            <p:nvSpPr>
              <p:cNvPr id="50" name="object 52">
                <a:extLst>
                  <a:ext uri="{FF2B5EF4-FFF2-40B4-BE49-F238E27FC236}">
                    <a16:creationId xmlns:a16="http://schemas.microsoft.com/office/drawing/2014/main" id="{A0DEAD77-4CDF-1EAD-D89B-CD8195C29575}"/>
                  </a:ext>
                </a:extLst>
              </p:cNvPr>
              <p:cNvSpPr/>
              <p:nvPr/>
            </p:nvSpPr>
            <p:spPr>
              <a:xfrm>
                <a:off x="4305300" y="5538215"/>
                <a:ext cx="288290" cy="289560"/>
              </a:xfrm>
              <a:custGeom>
                <a:avLst/>
                <a:gdLst/>
                <a:ahLst/>
                <a:cxnLst/>
                <a:rect l="l" t="t" r="r" b="b"/>
                <a:pathLst>
                  <a:path w="288289" h="289560">
                    <a:moveTo>
                      <a:pt x="144017" y="0"/>
                    </a:moveTo>
                    <a:lnTo>
                      <a:pt x="98511" y="7381"/>
                    </a:lnTo>
                    <a:lnTo>
                      <a:pt x="58978" y="27934"/>
                    </a:lnTo>
                    <a:lnTo>
                      <a:pt x="27797" y="59275"/>
                    </a:lnTo>
                    <a:lnTo>
                      <a:pt x="7345" y="99018"/>
                    </a:lnTo>
                    <a:lnTo>
                      <a:pt x="0" y="144780"/>
                    </a:lnTo>
                    <a:lnTo>
                      <a:pt x="7345" y="190541"/>
                    </a:lnTo>
                    <a:lnTo>
                      <a:pt x="27797" y="230284"/>
                    </a:lnTo>
                    <a:lnTo>
                      <a:pt x="58978" y="261625"/>
                    </a:lnTo>
                    <a:lnTo>
                      <a:pt x="98511" y="282178"/>
                    </a:lnTo>
                    <a:lnTo>
                      <a:pt x="144017" y="289560"/>
                    </a:lnTo>
                    <a:lnTo>
                      <a:pt x="189524" y="282178"/>
                    </a:lnTo>
                    <a:lnTo>
                      <a:pt x="229057" y="261625"/>
                    </a:lnTo>
                    <a:lnTo>
                      <a:pt x="260238" y="230284"/>
                    </a:lnTo>
                    <a:lnTo>
                      <a:pt x="280690" y="190541"/>
                    </a:lnTo>
                    <a:lnTo>
                      <a:pt x="288036" y="144780"/>
                    </a:lnTo>
                    <a:lnTo>
                      <a:pt x="280690" y="99018"/>
                    </a:lnTo>
                    <a:lnTo>
                      <a:pt x="260238" y="59275"/>
                    </a:lnTo>
                    <a:lnTo>
                      <a:pt x="229057" y="27934"/>
                    </a:lnTo>
                    <a:lnTo>
                      <a:pt x="189524" y="7381"/>
                    </a:lnTo>
                    <a:lnTo>
                      <a:pt x="144017" y="0"/>
                    </a:lnTo>
                    <a:close/>
                  </a:path>
                </a:pathLst>
              </a:custGeom>
              <a:solidFill>
                <a:srgbClr val="FF0000"/>
              </a:solidFill>
            </p:spPr>
            <p:txBody>
              <a:bodyPr wrap="square" lIns="0" tIns="0" rIns="0" bIns="0" rtlCol="0"/>
              <a:lstStyle/>
              <a:p>
                <a:endParaRPr/>
              </a:p>
            </p:txBody>
          </p:sp>
          <p:sp>
            <p:nvSpPr>
              <p:cNvPr id="51" name="object 53">
                <a:extLst>
                  <a:ext uri="{FF2B5EF4-FFF2-40B4-BE49-F238E27FC236}">
                    <a16:creationId xmlns:a16="http://schemas.microsoft.com/office/drawing/2014/main" id="{1C7FA826-B788-8BA8-C60C-53AB6E5CF4B6}"/>
                  </a:ext>
                </a:extLst>
              </p:cNvPr>
              <p:cNvSpPr/>
              <p:nvPr/>
            </p:nvSpPr>
            <p:spPr>
              <a:xfrm>
                <a:off x="4305300" y="5538215"/>
                <a:ext cx="288290" cy="289560"/>
              </a:xfrm>
              <a:custGeom>
                <a:avLst/>
                <a:gdLst/>
                <a:ahLst/>
                <a:cxnLst/>
                <a:rect l="l" t="t" r="r" b="b"/>
                <a:pathLst>
                  <a:path w="288289" h="289560">
                    <a:moveTo>
                      <a:pt x="0" y="144780"/>
                    </a:moveTo>
                    <a:lnTo>
                      <a:pt x="7345" y="99018"/>
                    </a:lnTo>
                    <a:lnTo>
                      <a:pt x="27797" y="59275"/>
                    </a:lnTo>
                    <a:lnTo>
                      <a:pt x="58978" y="27934"/>
                    </a:lnTo>
                    <a:lnTo>
                      <a:pt x="98511" y="7381"/>
                    </a:lnTo>
                    <a:lnTo>
                      <a:pt x="144017" y="0"/>
                    </a:lnTo>
                    <a:lnTo>
                      <a:pt x="189524" y="7381"/>
                    </a:lnTo>
                    <a:lnTo>
                      <a:pt x="229057" y="27934"/>
                    </a:lnTo>
                    <a:lnTo>
                      <a:pt x="260238" y="59275"/>
                    </a:lnTo>
                    <a:lnTo>
                      <a:pt x="280690" y="99018"/>
                    </a:lnTo>
                    <a:lnTo>
                      <a:pt x="288036" y="144780"/>
                    </a:lnTo>
                    <a:lnTo>
                      <a:pt x="280690" y="190541"/>
                    </a:lnTo>
                    <a:lnTo>
                      <a:pt x="260238" y="230284"/>
                    </a:lnTo>
                    <a:lnTo>
                      <a:pt x="229057" y="261625"/>
                    </a:lnTo>
                    <a:lnTo>
                      <a:pt x="189524" y="282178"/>
                    </a:lnTo>
                    <a:lnTo>
                      <a:pt x="144017" y="289560"/>
                    </a:lnTo>
                    <a:lnTo>
                      <a:pt x="98511" y="282178"/>
                    </a:lnTo>
                    <a:lnTo>
                      <a:pt x="58978" y="261625"/>
                    </a:lnTo>
                    <a:lnTo>
                      <a:pt x="27797" y="230284"/>
                    </a:lnTo>
                    <a:lnTo>
                      <a:pt x="7345" y="190541"/>
                    </a:lnTo>
                    <a:lnTo>
                      <a:pt x="0" y="144780"/>
                    </a:lnTo>
                    <a:close/>
                  </a:path>
                </a:pathLst>
              </a:custGeom>
              <a:ln w="9525">
                <a:solidFill>
                  <a:srgbClr val="CCCC00"/>
                </a:solidFill>
              </a:ln>
            </p:spPr>
            <p:txBody>
              <a:bodyPr wrap="square" lIns="0" tIns="0" rIns="0" bIns="0" rtlCol="0"/>
              <a:lstStyle/>
              <a:p>
                <a:endParaRPr/>
              </a:p>
            </p:txBody>
          </p:sp>
          <p:sp>
            <p:nvSpPr>
              <p:cNvPr id="52" name="object 54">
                <a:extLst>
                  <a:ext uri="{FF2B5EF4-FFF2-40B4-BE49-F238E27FC236}">
                    <a16:creationId xmlns:a16="http://schemas.microsoft.com/office/drawing/2014/main" id="{C66568E8-AA2E-69FD-25FC-D2EDF26A06B9}"/>
                  </a:ext>
                </a:extLst>
              </p:cNvPr>
              <p:cNvSpPr/>
              <p:nvPr/>
            </p:nvSpPr>
            <p:spPr>
              <a:xfrm>
                <a:off x="4808219" y="5538215"/>
                <a:ext cx="289560" cy="289560"/>
              </a:xfrm>
              <a:custGeom>
                <a:avLst/>
                <a:gdLst/>
                <a:ahLst/>
                <a:cxnLst/>
                <a:rect l="l" t="t" r="r" b="b"/>
                <a:pathLst>
                  <a:path w="289560" h="289560">
                    <a:moveTo>
                      <a:pt x="144779" y="0"/>
                    </a:moveTo>
                    <a:lnTo>
                      <a:pt x="98999" y="7381"/>
                    </a:lnTo>
                    <a:lnTo>
                      <a:pt x="59253" y="27934"/>
                    </a:lnTo>
                    <a:lnTo>
                      <a:pt x="27919" y="59275"/>
                    </a:lnTo>
                    <a:lnTo>
                      <a:pt x="7376" y="99018"/>
                    </a:lnTo>
                    <a:lnTo>
                      <a:pt x="0" y="144780"/>
                    </a:lnTo>
                    <a:lnTo>
                      <a:pt x="7376" y="190541"/>
                    </a:lnTo>
                    <a:lnTo>
                      <a:pt x="27919" y="230284"/>
                    </a:lnTo>
                    <a:lnTo>
                      <a:pt x="59253" y="261625"/>
                    </a:lnTo>
                    <a:lnTo>
                      <a:pt x="98999" y="282178"/>
                    </a:lnTo>
                    <a:lnTo>
                      <a:pt x="144779" y="289560"/>
                    </a:lnTo>
                    <a:lnTo>
                      <a:pt x="190560" y="282178"/>
                    </a:lnTo>
                    <a:lnTo>
                      <a:pt x="230306" y="261625"/>
                    </a:lnTo>
                    <a:lnTo>
                      <a:pt x="261640" y="230284"/>
                    </a:lnTo>
                    <a:lnTo>
                      <a:pt x="282183" y="190541"/>
                    </a:lnTo>
                    <a:lnTo>
                      <a:pt x="289559" y="144780"/>
                    </a:lnTo>
                    <a:lnTo>
                      <a:pt x="282183" y="99018"/>
                    </a:lnTo>
                    <a:lnTo>
                      <a:pt x="261640" y="59275"/>
                    </a:lnTo>
                    <a:lnTo>
                      <a:pt x="230306" y="27934"/>
                    </a:lnTo>
                    <a:lnTo>
                      <a:pt x="190560" y="7381"/>
                    </a:lnTo>
                    <a:lnTo>
                      <a:pt x="144779" y="0"/>
                    </a:lnTo>
                    <a:close/>
                  </a:path>
                </a:pathLst>
              </a:custGeom>
              <a:solidFill>
                <a:srgbClr val="FF0000"/>
              </a:solidFill>
            </p:spPr>
            <p:txBody>
              <a:bodyPr wrap="square" lIns="0" tIns="0" rIns="0" bIns="0" rtlCol="0"/>
              <a:lstStyle/>
              <a:p>
                <a:endParaRPr/>
              </a:p>
            </p:txBody>
          </p:sp>
          <p:sp>
            <p:nvSpPr>
              <p:cNvPr id="53" name="object 55">
                <a:extLst>
                  <a:ext uri="{FF2B5EF4-FFF2-40B4-BE49-F238E27FC236}">
                    <a16:creationId xmlns:a16="http://schemas.microsoft.com/office/drawing/2014/main" id="{39FB8D5F-F221-C9C2-EC29-2DD6C7EFCD3C}"/>
                  </a:ext>
                </a:extLst>
              </p:cNvPr>
              <p:cNvSpPr/>
              <p:nvPr/>
            </p:nvSpPr>
            <p:spPr>
              <a:xfrm>
                <a:off x="4808219" y="5538215"/>
                <a:ext cx="289560" cy="289560"/>
              </a:xfrm>
              <a:custGeom>
                <a:avLst/>
                <a:gdLst/>
                <a:ahLst/>
                <a:cxnLst/>
                <a:rect l="l" t="t" r="r" b="b"/>
                <a:pathLst>
                  <a:path w="289560" h="289560">
                    <a:moveTo>
                      <a:pt x="0" y="144780"/>
                    </a:moveTo>
                    <a:lnTo>
                      <a:pt x="7376" y="99018"/>
                    </a:lnTo>
                    <a:lnTo>
                      <a:pt x="27919" y="59275"/>
                    </a:lnTo>
                    <a:lnTo>
                      <a:pt x="59253" y="27934"/>
                    </a:lnTo>
                    <a:lnTo>
                      <a:pt x="98999" y="7381"/>
                    </a:lnTo>
                    <a:lnTo>
                      <a:pt x="144779" y="0"/>
                    </a:lnTo>
                    <a:lnTo>
                      <a:pt x="190560" y="7381"/>
                    </a:lnTo>
                    <a:lnTo>
                      <a:pt x="230306" y="27934"/>
                    </a:lnTo>
                    <a:lnTo>
                      <a:pt x="261640" y="59275"/>
                    </a:lnTo>
                    <a:lnTo>
                      <a:pt x="282183" y="99018"/>
                    </a:lnTo>
                    <a:lnTo>
                      <a:pt x="289559" y="144780"/>
                    </a:lnTo>
                    <a:lnTo>
                      <a:pt x="282183" y="190541"/>
                    </a:lnTo>
                    <a:lnTo>
                      <a:pt x="261640" y="230284"/>
                    </a:lnTo>
                    <a:lnTo>
                      <a:pt x="230306" y="261625"/>
                    </a:lnTo>
                    <a:lnTo>
                      <a:pt x="190560" y="282178"/>
                    </a:lnTo>
                    <a:lnTo>
                      <a:pt x="144779" y="289560"/>
                    </a:lnTo>
                    <a:lnTo>
                      <a:pt x="98999" y="282178"/>
                    </a:lnTo>
                    <a:lnTo>
                      <a:pt x="59253" y="261625"/>
                    </a:lnTo>
                    <a:lnTo>
                      <a:pt x="27919" y="230284"/>
                    </a:lnTo>
                    <a:lnTo>
                      <a:pt x="7376" y="190541"/>
                    </a:lnTo>
                    <a:lnTo>
                      <a:pt x="0" y="144780"/>
                    </a:lnTo>
                    <a:close/>
                  </a:path>
                </a:pathLst>
              </a:custGeom>
              <a:ln w="9525">
                <a:solidFill>
                  <a:srgbClr val="CCCC00"/>
                </a:solidFill>
              </a:ln>
            </p:spPr>
            <p:txBody>
              <a:bodyPr wrap="square" lIns="0" tIns="0" rIns="0" bIns="0" rtlCol="0"/>
              <a:lstStyle/>
              <a:p>
                <a:endParaRPr/>
              </a:p>
            </p:txBody>
          </p:sp>
          <p:sp>
            <p:nvSpPr>
              <p:cNvPr id="54" name="object 56">
                <a:extLst>
                  <a:ext uri="{FF2B5EF4-FFF2-40B4-BE49-F238E27FC236}">
                    <a16:creationId xmlns:a16="http://schemas.microsoft.com/office/drawing/2014/main" id="{C8BA30EB-08B7-7DA3-8FE5-9A4FEE52CC7F}"/>
                  </a:ext>
                </a:extLst>
              </p:cNvPr>
              <p:cNvSpPr/>
              <p:nvPr/>
            </p:nvSpPr>
            <p:spPr>
              <a:xfrm>
                <a:off x="5376672" y="5538215"/>
                <a:ext cx="289560" cy="289560"/>
              </a:xfrm>
              <a:custGeom>
                <a:avLst/>
                <a:gdLst/>
                <a:ahLst/>
                <a:cxnLst/>
                <a:rect l="l" t="t" r="r" b="b"/>
                <a:pathLst>
                  <a:path w="289560" h="289560">
                    <a:moveTo>
                      <a:pt x="144779" y="0"/>
                    </a:moveTo>
                    <a:lnTo>
                      <a:pt x="98999" y="7381"/>
                    </a:lnTo>
                    <a:lnTo>
                      <a:pt x="59253" y="27934"/>
                    </a:lnTo>
                    <a:lnTo>
                      <a:pt x="27919" y="59275"/>
                    </a:lnTo>
                    <a:lnTo>
                      <a:pt x="7376" y="99018"/>
                    </a:lnTo>
                    <a:lnTo>
                      <a:pt x="0" y="144780"/>
                    </a:lnTo>
                    <a:lnTo>
                      <a:pt x="7376" y="190541"/>
                    </a:lnTo>
                    <a:lnTo>
                      <a:pt x="27919" y="230284"/>
                    </a:lnTo>
                    <a:lnTo>
                      <a:pt x="59253" y="261625"/>
                    </a:lnTo>
                    <a:lnTo>
                      <a:pt x="98999" y="282178"/>
                    </a:lnTo>
                    <a:lnTo>
                      <a:pt x="144779" y="289560"/>
                    </a:lnTo>
                    <a:lnTo>
                      <a:pt x="190560" y="282178"/>
                    </a:lnTo>
                    <a:lnTo>
                      <a:pt x="230306" y="261625"/>
                    </a:lnTo>
                    <a:lnTo>
                      <a:pt x="261640" y="230284"/>
                    </a:lnTo>
                    <a:lnTo>
                      <a:pt x="282183" y="190541"/>
                    </a:lnTo>
                    <a:lnTo>
                      <a:pt x="289560" y="144780"/>
                    </a:lnTo>
                    <a:lnTo>
                      <a:pt x="282183" y="99018"/>
                    </a:lnTo>
                    <a:lnTo>
                      <a:pt x="261640" y="59275"/>
                    </a:lnTo>
                    <a:lnTo>
                      <a:pt x="230306" y="27934"/>
                    </a:lnTo>
                    <a:lnTo>
                      <a:pt x="190560" y="7381"/>
                    </a:lnTo>
                    <a:lnTo>
                      <a:pt x="144779" y="0"/>
                    </a:lnTo>
                    <a:close/>
                  </a:path>
                </a:pathLst>
              </a:custGeom>
              <a:solidFill>
                <a:srgbClr val="FF0000"/>
              </a:solidFill>
            </p:spPr>
            <p:txBody>
              <a:bodyPr wrap="square" lIns="0" tIns="0" rIns="0" bIns="0" rtlCol="0"/>
              <a:lstStyle/>
              <a:p>
                <a:endParaRPr/>
              </a:p>
            </p:txBody>
          </p:sp>
          <p:sp>
            <p:nvSpPr>
              <p:cNvPr id="55" name="object 57">
                <a:extLst>
                  <a:ext uri="{FF2B5EF4-FFF2-40B4-BE49-F238E27FC236}">
                    <a16:creationId xmlns:a16="http://schemas.microsoft.com/office/drawing/2014/main" id="{4B5C1560-CC35-31D1-1E88-373F8808749C}"/>
                  </a:ext>
                </a:extLst>
              </p:cNvPr>
              <p:cNvSpPr/>
              <p:nvPr/>
            </p:nvSpPr>
            <p:spPr>
              <a:xfrm>
                <a:off x="5376672" y="5538215"/>
                <a:ext cx="289560" cy="289560"/>
              </a:xfrm>
              <a:custGeom>
                <a:avLst/>
                <a:gdLst/>
                <a:ahLst/>
                <a:cxnLst/>
                <a:rect l="l" t="t" r="r" b="b"/>
                <a:pathLst>
                  <a:path w="289560" h="289560">
                    <a:moveTo>
                      <a:pt x="0" y="144780"/>
                    </a:moveTo>
                    <a:lnTo>
                      <a:pt x="7376" y="99018"/>
                    </a:lnTo>
                    <a:lnTo>
                      <a:pt x="27919" y="59275"/>
                    </a:lnTo>
                    <a:lnTo>
                      <a:pt x="59253" y="27934"/>
                    </a:lnTo>
                    <a:lnTo>
                      <a:pt x="98999" y="7381"/>
                    </a:lnTo>
                    <a:lnTo>
                      <a:pt x="144779" y="0"/>
                    </a:lnTo>
                    <a:lnTo>
                      <a:pt x="190560" y="7381"/>
                    </a:lnTo>
                    <a:lnTo>
                      <a:pt x="230306" y="27934"/>
                    </a:lnTo>
                    <a:lnTo>
                      <a:pt x="261640" y="59275"/>
                    </a:lnTo>
                    <a:lnTo>
                      <a:pt x="282183" y="99018"/>
                    </a:lnTo>
                    <a:lnTo>
                      <a:pt x="289560" y="144780"/>
                    </a:lnTo>
                    <a:lnTo>
                      <a:pt x="282183" y="190541"/>
                    </a:lnTo>
                    <a:lnTo>
                      <a:pt x="261640" y="230284"/>
                    </a:lnTo>
                    <a:lnTo>
                      <a:pt x="230306" y="261625"/>
                    </a:lnTo>
                    <a:lnTo>
                      <a:pt x="190560" y="282178"/>
                    </a:lnTo>
                    <a:lnTo>
                      <a:pt x="144779" y="289560"/>
                    </a:lnTo>
                    <a:lnTo>
                      <a:pt x="98999" y="282178"/>
                    </a:lnTo>
                    <a:lnTo>
                      <a:pt x="59253" y="261625"/>
                    </a:lnTo>
                    <a:lnTo>
                      <a:pt x="27919" y="230284"/>
                    </a:lnTo>
                    <a:lnTo>
                      <a:pt x="7376" y="190541"/>
                    </a:lnTo>
                    <a:lnTo>
                      <a:pt x="0" y="144780"/>
                    </a:lnTo>
                    <a:close/>
                  </a:path>
                </a:pathLst>
              </a:custGeom>
              <a:ln w="9525">
                <a:solidFill>
                  <a:srgbClr val="CCCC00"/>
                </a:solidFill>
              </a:ln>
            </p:spPr>
            <p:txBody>
              <a:bodyPr wrap="square" lIns="0" tIns="0" rIns="0" bIns="0" rtlCol="0"/>
              <a:lstStyle/>
              <a:p>
                <a:endParaRPr/>
              </a:p>
            </p:txBody>
          </p:sp>
          <p:sp>
            <p:nvSpPr>
              <p:cNvPr id="56" name="object 58">
                <a:extLst>
                  <a:ext uri="{FF2B5EF4-FFF2-40B4-BE49-F238E27FC236}">
                    <a16:creationId xmlns:a16="http://schemas.microsoft.com/office/drawing/2014/main" id="{B9D98A1A-73D4-EFF9-3E78-2B0F5A9B0D26}"/>
                  </a:ext>
                </a:extLst>
              </p:cNvPr>
              <p:cNvSpPr/>
              <p:nvPr/>
            </p:nvSpPr>
            <p:spPr>
              <a:xfrm>
                <a:off x="5734811" y="5538215"/>
                <a:ext cx="289560" cy="289560"/>
              </a:xfrm>
              <a:custGeom>
                <a:avLst/>
                <a:gdLst/>
                <a:ahLst/>
                <a:cxnLst/>
                <a:rect l="l" t="t" r="r" b="b"/>
                <a:pathLst>
                  <a:path w="289560" h="289560">
                    <a:moveTo>
                      <a:pt x="144779" y="0"/>
                    </a:moveTo>
                    <a:lnTo>
                      <a:pt x="98999" y="7381"/>
                    </a:lnTo>
                    <a:lnTo>
                      <a:pt x="59253" y="27934"/>
                    </a:lnTo>
                    <a:lnTo>
                      <a:pt x="27919" y="59275"/>
                    </a:lnTo>
                    <a:lnTo>
                      <a:pt x="7376" y="99018"/>
                    </a:lnTo>
                    <a:lnTo>
                      <a:pt x="0" y="144780"/>
                    </a:lnTo>
                    <a:lnTo>
                      <a:pt x="7376" y="190541"/>
                    </a:lnTo>
                    <a:lnTo>
                      <a:pt x="27919" y="230284"/>
                    </a:lnTo>
                    <a:lnTo>
                      <a:pt x="59253" y="261625"/>
                    </a:lnTo>
                    <a:lnTo>
                      <a:pt x="98999" y="282178"/>
                    </a:lnTo>
                    <a:lnTo>
                      <a:pt x="144779" y="289560"/>
                    </a:lnTo>
                    <a:lnTo>
                      <a:pt x="190560" y="282178"/>
                    </a:lnTo>
                    <a:lnTo>
                      <a:pt x="230306" y="261625"/>
                    </a:lnTo>
                    <a:lnTo>
                      <a:pt x="261640" y="230284"/>
                    </a:lnTo>
                    <a:lnTo>
                      <a:pt x="282183" y="190541"/>
                    </a:lnTo>
                    <a:lnTo>
                      <a:pt x="289560" y="144780"/>
                    </a:lnTo>
                    <a:lnTo>
                      <a:pt x="282183" y="99018"/>
                    </a:lnTo>
                    <a:lnTo>
                      <a:pt x="261640" y="59275"/>
                    </a:lnTo>
                    <a:lnTo>
                      <a:pt x="230306" y="27934"/>
                    </a:lnTo>
                    <a:lnTo>
                      <a:pt x="190560" y="7381"/>
                    </a:lnTo>
                    <a:lnTo>
                      <a:pt x="144779" y="0"/>
                    </a:lnTo>
                    <a:close/>
                  </a:path>
                </a:pathLst>
              </a:custGeom>
              <a:solidFill>
                <a:srgbClr val="FF0000"/>
              </a:solidFill>
            </p:spPr>
            <p:txBody>
              <a:bodyPr wrap="square" lIns="0" tIns="0" rIns="0" bIns="0" rtlCol="0"/>
              <a:lstStyle/>
              <a:p>
                <a:endParaRPr/>
              </a:p>
            </p:txBody>
          </p:sp>
          <p:sp>
            <p:nvSpPr>
              <p:cNvPr id="57" name="object 59">
                <a:extLst>
                  <a:ext uri="{FF2B5EF4-FFF2-40B4-BE49-F238E27FC236}">
                    <a16:creationId xmlns:a16="http://schemas.microsoft.com/office/drawing/2014/main" id="{CDACFEA0-FADF-EE25-0141-53797DA89B12}"/>
                  </a:ext>
                </a:extLst>
              </p:cNvPr>
              <p:cNvSpPr/>
              <p:nvPr/>
            </p:nvSpPr>
            <p:spPr>
              <a:xfrm>
                <a:off x="5734811" y="5538215"/>
                <a:ext cx="289560" cy="289560"/>
              </a:xfrm>
              <a:custGeom>
                <a:avLst/>
                <a:gdLst/>
                <a:ahLst/>
                <a:cxnLst/>
                <a:rect l="l" t="t" r="r" b="b"/>
                <a:pathLst>
                  <a:path w="289560" h="289560">
                    <a:moveTo>
                      <a:pt x="0" y="144780"/>
                    </a:moveTo>
                    <a:lnTo>
                      <a:pt x="7376" y="99018"/>
                    </a:lnTo>
                    <a:lnTo>
                      <a:pt x="27919" y="59275"/>
                    </a:lnTo>
                    <a:lnTo>
                      <a:pt x="59253" y="27934"/>
                    </a:lnTo>
                    <a:lnTo>
                      <a:pt x="98999" y="7381"/>
                    </a:lnTo>
                    <a:lnTo>
                      <a:pt x="144779" y="0"/>
                    </a:lnTo>
                    <a:lnTo>
                      <a:pt x="190560" y="7381"/>
                    </a:lnTo>
                    <a:lnTo>
                      <a:pt x="230306" y="27934"/>
                    </a:lnTo>
                    <a:lnTo>
                      <a:pt x="261640" y="59275"/>
                    </a:lnTo>
                    <a:lnTo>
                      <a:pt x="282183" y="99018"/>
                    </a:lnTo>
                    <a:lnTo>
                      <a:pt x="289560" y="144780"/>
                    </a:lnTo>
                    <a:lnTo>
                      <a:pt x="282183" y="190541"/>
                    </a:lnTo>
                    <a:lnTo>
                      <a:pt x="261640" y="230284"/>
                    </a:lnTo>
                    <a:lnTo>
                      <a:pt x="230306" y="261625"/>
                    </a:lnTo>
                    <a:lnTo>
                      <a:pt x="190560" y="282178"/>
                    </a:lnTo>
                    <a:lnTo>
                      <a:pt x="144779" y="289560"/>
                    </a:lnTo>
                    <a:lnTo>
                      <a:pt x="98999" y="282178"/>
                    </a:lnTo>
                    <a:lnTo>
                      <a:pt x="59253" y="261625"/>
                    </a:lnTo>
                    <a:lnTo>
                      <a:pt x="27919" y="230284"/>
                    </a:lnTo>
                    <a:lnTo>
                      <a:pt x="7376" y="190541"/>
                    </a:lnTo>
                    <a:lnTo>
                      <a:pt x="0" y="144780"/>
                    </a:lnTo>
                    <a:close/>
                  </a:path>
                </a:pathLst>
              </a:custGeom>
              <a:ln w="9525">
                <a:solidFill>
                  <a:srgbClr val="CCCC00"/>
                </a:solidFill>
              </a:ln>
            </p:spPr>
            <p:txBody>
              <a:bodyPr wrap="square" lIns="0" tIns="0" rIns="0" bIns="0" rtlCol="0"/>
              <a:lstStyle/>
              <a:p>
                <a:endParaRPr/>
              </a:p>
            </p:txBody>
          </p:sp>
          <p:sp>
            <p:nvSpPr>
              <p:cNvPr id="58" name="object 60">
                <a:extLst>
                  <a:ext uri="{FF2B5EF4-FFF2-40B4-BE49-F238E27FC236}">
                    <a16:creationId xmlns:a16="http://schemas.microsoft.com/office/drawing/2014/main" id="{BC3A1447-215B-CFAB-5650-0677CE128054}"/>
                  </a:ext>
                </a:extLst>
              </p:cNvPr>
              <p:cNvSpPr/>
              <p:nvPr/>
            </p:nvSpPr>
            <p:spPr>
              <a:xfrm>
                <a:off x="6304787" y="5538215"/>
                <a:ext cx="289560" cy="289560"/>
              </a:xfrm>
              <a:custGeom>
                <a:avLst/>
                <a:gdLst/>
                <a:ahLst/>
                <a:cxnLst/>
                <a:rect l="l" t="t" r="r" b="b"/>
                <a:pathLst>
                  <a:path w="289559" h="289560">
                    <a:moveTo>
                      <a:pt x="144779" y="0"/>
                    </a:moveTo>
                    <a:lnTo>
                      <a:pt x="98999" y="7381"/>
                    </a:lnTo>
                    <a:lnTo>
                      <a:pt x="59253" y="27934"/>
                    </a:lnTo>
                    <a:lnTo>
                      <a:pt x="27919" y="59275"/>
                    </a:lnTo>
                    <a:lnTo>
                      <a:pt x="7376" y="99018"/>
                    </a:lnTo>
                    <a:lnTo>
                      <a:pt x="0" y="144780"/>
                    </a:lnTo>
                    <a:lnTo>
                      <a:pt x="7376" y="190541"/>
                    </a:lnTo>
                    <a:lnTo>
                      <a:pt x="27919" y="230284"/>
                    </a:lnTo>
                    <a:lnTo>
                      <a:pt x="59253" y="261625"/>
                    </a:lnTo>
                    <a:lnTo>
                      <a:pt x="98999" y="282178"/>
                    </a:lnTo>
                    <a:lnTo>
                      <a:pt x="144779" y="289560"/>
                    </a:lnTo>
                    <a:lnTo>
                      <a:pt x="190560" y="282178"/>
                    </a:lnTo>
                    <a:lnTo>
                      <a:pt x="230306" y="261625"/>
                    </a:lnTo>
                    <a:lnTo>
                      <a:pt x="261640" y="230284"/>
                    </a:lnTo>
                    <a:lnTo>
                      <a:pt x="282183" y="190541"/>
                    </a:lnTo>
                    <a:lnTo>
                      <a:pt x="289560" y="144780"/>
                    </a:lnTo>
                    <a:lnTo>
                      <a:pt x="282183" y="99018"/>
                    </a:lnTo>
                    <a:lnTo>
                      <a:pt x="261640" y="59275"/>
                    </a:lnTo>
                    <a:lnTo>
                      <a:pt x="230306" y="27934"/>
                    </a:lnTo>
                    <a:lnTo>
                      <a:pt x="190560" y="7381"/>
                    </a:lnTo>
                    <a:lnTo>
                      <a:pt x="144779" y="0"/>
                    </a:lnTo>
                    <a:close/>
                  </a:path>
                </a:pathLst>
              </a:custGeom>
              <a:solidFill>
                <a:srgbClr val="FF0000"/>
              </a:solidFill>
            </p:spPr>
            <p:txBody>
              <a:bodyPr wrap="square" lIns="0" tIns="0" rIns="0" bIns="0" rtlCol="0"/>
              <a:lstStyle/>
              <a:p>
                <a:endParaRPr/>
              </a:p>
            </p:txBody>
          </p:sp>
          <p:sp>
            <p:nvSpPr>
              <p:cNvPr id="59" name="object 61">
                <a:extLst>
                  <a:ext uri="{FF2B5EF4-FFF2-40B4-BE49-F238E27FC236}">
                    <a16:creationId xmlns:a16="http://schemas.microsoft.com/office/drawing/2014/main" id="{9DE1B93C-2F2F-0DAC-E052-84AAF62AC5B9}"/>
                  </a:ext>
                </a:extLst>
              </p:cNvPr>
              <p:cNvSpPr/>
              <p:nvPr/>
            </p:nvSpPr>
            <p:spPr>
              <a:xfrm>
                <a:off x="6304787" y="5538215"/>
                <a:ext cx="289560" cy="289560"/>
              </a:xfrm>
              <a:custGeom>
                <a:avLst/>
                <a:gdLst/>
                <a:ahLst/>
                <a:cxnLst/>
                <a:rect l="l" t="t" r="r" b="b"/>
                <a:pathLst>
                  <a:path w="289559" h="289560">
                    <a:moveTo>
                      <a:pt x="0" y="144780"/>
                    </a:moveTo>
                    <a:lnTo>
                      <a:pt x="7376" y="99018"/>
                    </a:lnTo>
                    <a:lnTo>
                      <a:pt x="27919" y="59275"/>
                    </a:lnTo>
                    <a:lnTo>
                      <a:pt x="59253" y="27934"/>
                    </a:lnTo>
                    <a:lnTo>
                      <a:pt x="98999" y="7381"/>
                    </a:lnTo>
                    <a:lnTo>
                      <a:pt x="144779" y="0"/>
                    </a:lnTo>
                    <a:lnTo>
                      <a:pt x="190560" y="7381"/>
                    </a:lnTo>
                    <a:lnTo>
                      <a:pt x="230306" y="27934"/>
                    </a:lnTo>
                    <a:lnTo>
                      <a:pt x="261640" y="59275"/>
                    </a:lnTo>
                    <a:lnTo>
                      <a:pt x="282183" y="99018"/>
                    </a:lnTo>
                    <a:lnTo>
                      <a:pt x="289560" y="144780"/>
                    </a:lnTo>
                    <a:lnTo>
                      <a:pt x="282183" y="190541"/>
                    </a:lnTo>
                    <a:lnTo>
                      <a:pt x="261640" y="230284"/>
                    </a:lnTo>
                    <a:lnTo>
                      <a:pt x="230306" y="261625"/>
                    </a:lnTo>
                    <a:lnTo>
                      <a:pt x="190560" y="282178"/>
                    </a:lnTo>
                    <a:lnTo>
                      <a:pt x="144779" y="289560"/>
                    </a:lnTo>
                    <a:lnTo>
                      <a:pt x="98999" y="282178"/>
                    </a:lnTo>
                    <a:lnTo>
                      <a:pt x="59253" y="261625"/>
                    </a:lnTo>
                    <a:lnTo>
                      <a:pt x="27919" y="230284"/>
                    </a:lnTo>
                    <a:lnTo>
                      <a:pt x="7376" y="190541"/>
                    </a:lnTo>
                    <a:lnTo>
                      <a:pt x="0" y="144780"/>
                    </a:lnTo>
                    <a:close/>
                  </a:path>
                </a:pathLst>
              </a:custGeom>
              <a:ln w="9525">
                <a:solidFill>
                  <a:srgbClr val="CCCC00"/>
                </a:solidFill>
              </a:ln>
            </p:spPr>
            <p:txBody>
              <a:bodyPr wrap="square" lIns="0" tIns="0" rIns="0" bIns="0" rtlCol="0"/>
              <a:lstStyle/>
              <a:p>
                <a:endParaRPr/>
              </a:p>
            </p:txBody>
          </p:sp>
          <p:sp>
            <p:nvSpPr>
              <p:cNvPr id="60" name="object 62">
                <a:extLst>
                  <a:ext uri="{FF2B5EF4-FFF2-40B4-BE49-F238E27FC236}">
                    <a16:creationId xmlns:a16="http://schemas.microsoft.com/office/drawing/2014/main" id="{0A7C80DA-2DC2-7294-4E6A-A89B9FAE6D58}"/>
                  </a:ext>
                </a:extLst>
              </p:cNvPr>
              <p:cNvSpPr/>
              <p:nvPr/>
            </p:nvSpPr>
            <p:spPr>
              <a:xfrm>
                <a:off x="6652260" y="5538215"/>
                <a:ext cx="289560" cy="289560"/>
              </a:xfrm>
              <a:custGeom>
                <a:avLst/>
                <a:gdLst/>
                <a:ahLst/>
                <a:cxnLst/>
                <a:rect l="l" t="t" r="r" b="b"/>
                <a:pathLst>
                  <a:path w="289559" h="289560">
                    <a:moveTo>
                      <a:pt x="144780" y="0"/>
                    </a:moveTo>
                    <a:lnTo>
                      <a:pt x="98999" y="7381"/>
                    </a:lnTo>
                    <a:lnTo>
                      <a:pt x="59253" y="27934"/>
                    </a:lnTo>
                    <a:lnTo>
                      <a:pt x="27919" y="59275"/>
                    </a:lnTo>
                    <a:lnTo>
                      <a:pt x="7376" y="99018"/>
                    </a:lnTo>
                    <a:lnTo>
                      <a:pt x="0" y="144780"/>
                    </a:lnTo>
                    <a:lnTo>
                      <a:pt x="7376" y="190541"/>
                    </a:lnTo>
                    <a:lnTo>
                      <a:pt x="27919" y="230284"/>
                    </a:lnTo>
                    <a:lnTo>
                      <a:pt x="59253" y="261625"/>
                    </a:lnTo>
                    <a:lnTo>
                      <a:pt x="98999" y="282178"/>
                    </a:lnTo>
                    <a:lnTo>
                      <a:pt x="144780" y="289560"/>
                    </a:lnTo>
                    <a:lnTo>
                      <a:pt x="190560" y="282178"/>
                    </a:lnTo>
                    <a:lnTo>
                      <a:pt x="230306" y="261625"/>
                    </a:lnTo>
                    <a:lnTo>
                      <a:pt x="261640" y="230284"/>
                    </a:lnTo>
                    <a:lnTo>
                      <a:pt x="282183" y="190541"/>
                    </a:lnTo>
                    <a:lnTo>
                      <a:pt x="289560" y="144780"/>
                    </a:lnTo>
                    <a:lnTo>
                      <a:pt x="282183" y="99018"/>
                    </a:lnTo>
                    <a:lnTo>
                      <a:pt x="261640" y="59275"/>
                    </a:lnTo>
                    <a:lnTo>
                      <a:pt x="230306" y="27934"/>
                    </a:lnTo>
                    <a:lnTo>
                      <a:pt x="190560" y="7381"/>
                    </a:lnTo>
                    <a:lnTo>
                      <a:pt x="144780" y="0"/>
                    </a:lnTo>
                    <a:close/>
                  </a:path>
                </a:pathLst>
              </a:custGeom>
              <a:solidFill>
                <a:srgbClr val="FF0000"/>
              </a:solidFill>
            </p:spPr>
            <p:txBody>
              <a:bodyPr wrap="square" lIns="0" tIns="0" rIns="0" bIns="0" rtlCol="0"/>
              <a:lstStyle/>
              <a:p>
                <a:endParaRPr/>
              </a:p>
            </p:txBody>
          </p:sp>
          <p:sp>
            <p:nvSpPr>
              <p:cNvPr id="61" name="object 63">
                <a:extLst>
                  <a:ext uri="{FF2B5EF4-FFF2-40B4-BE49-F238E27FC236}">
                    <a16:creationId xmlns:a16="http://schemas.microsoft.com/office/drawing/2014/main" id="{2892DD25-27C2-F814-5D51-205C28ABB54D}"/>
                  </a:ext>
                </a:extLst>
              </p:cNvPr>
              <p:cNvSpPr/>
              <p:nvPr/>
            </p:nvSpPr>
            <p:spPr>
              <a:xfrm>
                <a:off x="6652260" y="5538215"/>
                <a:ext cx="289560" cy="289560"/>
              </a:xfrm>
              <a:custGeom>
                <a:avLst/>
                <a:gdLst/>
                <a:ahLst/>
                <a:cxnLst/>
                <a:rect l="l" t="t" r="r" b="b"/>
                <a:pathLst>
                  <a:path w="289559" h="289560">
                    <a:moveTo>
                      <a:pt x="0" y="144780"/>
                    </a:moveTo>
                    <a:lnTo>
                      <a:pt x="7376" y="99018"/>
                    </a:lnTo>
                    <a:lnTo>
                      <a:pt x="27919" y="59275"/>
                    </a:lnTo>
                    <a:lnTo>
                      <a:pt x="59253" y="27934"/>
                    </a:lnTo>
                    <a:lnTo>
                      <a:pt x="98999" y="7381"/>
                    </a:lnTo>
                    <a:lnTo>
                      <a:pt x="144780" y="0"/>
                    </a:lnTo>
                    <a:lnTo>
                      <a:pt x="190560" y="7381"/>
                    </a:lnTo>
                    <a:lnTo>
                      <a:pt x="230306" y="27934"/>
                    </a:lnTo>
                    <a:lnTo>
                      <a:pt x="261640" y="59275"/>
                    </a:lnTo>
                    <a:lnTo>
                      <a:pt x="282183" y="99018"/>
                    </a:lnTo>
                    <a:lnTo>
                      <a:pt x="289560" y="144780"/>
                    </a:lnTo>
                    <a:lnTo>
                      <a:pt x="282183" y="190541"/>
                    </a:lnTo>
                    <a:lnTo>
                      <a:pt x="261640" y="230284"/>
                    </a:lnTo>
                    <a:lnTo>
                      <a:pt x="230306" y="261625"/>
                    </a:lnTo>
                    <a:lnTo>
                      <a:pt x="190560" y="282178"/>
                    </a:lnTo>
                    <a:lnTo>
                      <a:pt x="144780" y="289560"/>
                    </a:lnTo>
                    <a:lnTo>
                      <a:pt x="98999" y="282178"/>
                    </a:lnTo>
                    <a:lnTo>
                      <a:pt x="59253" y="261625"/>
                    </a:lnTo>
                    <a:lnTo>
                      <a:pt x="27919" y="230284"/>
                    </a:lnTo>
                    <a:lnTo>
                      <a:pt x="7376" y="190541"/>
                    </a:lnTo>
                    <a:lnTo>
                      <a:pt x="0" y="144780"/>
                    </a:lnTo>
                    <a:close/>
                  </a:path>
                </a:pathLst>
              </a:custGeom>
              <a:ln w="9525">
                <a:solidFill>
                  <a:srgbClr val="CCCC00"/>
                </a:solidFill>
              </a:ln>
            </p:spPr>
            <p:txBody>
              <a:bodyPr wrap="square" lIns="0" tIns="0" rIns="0" bIns="0" rtlCol="0"/>
              <a:lstStyle/>
              <a:p>
                <a:endParaRPr/>
              </a:p>
            </p:txBody>
          </p:sp>
          <p:sp>
            <p:nvSpPr>
              <p:cNvPr id="62" name="object 64">
                <a:extLst>
                  <a:ext uri="{FF2B5EF4-FFF2-40B4-BE49-F238E27FC236}">
                    <a16:creationId xmlns:a16="http://schemas.microsoft.com/office/drawing/2014/main" id="{1AE98808-9715-7015-34D2-4D8170C1B4DC}"/>
                  </a:ext>
                </a:extLst>
              </p:cNvPr>
              <p:cNvSpPr/>
              <p:nvPr/>
            </p:nvSpPr>
            <p:spPr>
              <a:xfrm>
                <a:off x="1511046" y="5654801"/>
                <a:ext cx="5842000" cy="76200"/>
              </a:xfrm>
              <a:custGeom>
                <a:avLst/>
                <a:gdLst/>
                <a:ahLst/>
                <a:cxnLst/>
                <a:rect l="l" t="t" r="r" b="b"/>
                <a:pathLst>
                  <a:path w="5842000" h="76200">
                    <a:moveTo>
                      <a:pt x="5765800" y="0"/>
                    </a:moveTo>
                    <a:lnTo>
                      <a:pt x="5765800" y="76200"/>
                    </a:lnTo>
                    <a:lnTo>
                      <a:pt x="5822950" y="47625"/>
                    </a:lnTo>
                    <a:lnTo>
                      <a:pt x="5778500" y="47625"/>
                    </a:lnTo>
                    <a:lnTo>
                      <a:pt x="5778500" y="28575"/>
                    </a:lnTo>
                    <a:lnTo>
                      <a:pt x="5822950" y="28575"/>
                    </a:lnTo>
                    <a:lnTo>
                      <a:pt x="5765800" y="0"/>
                    </a:lnTo>
                    <a:close/>
                  </a:path>
                  <a:path w="5842000" h="76200">
                    <a:moveTo>
                      <a:pt x="5765800" y="28575"/>
                    </a:moveTo>
                    <a:lnTo>
                      <a:pt x="0" y="28575"/>
                    </a:lnTo>
                    <a:lnTo>
                      <a:pt x="0" y="47625"/>
                    </a:lnTo>
                    <a:lnTo>
                      <a:pt x="5765800" y="47625"/>
                    </a:lnTo>
                    <a:lnTo>
                      <a:pt x="5765800" y="28575"/>
                    </a:lnTo>
                    <a:close/>
                  </a:path>
                  <a:path w="5842000" h="76200">
                    <a:moveTo>
                      <a:pt x="5822950" y="28575"/>
                    </a:moveTo>
                    <a:lnTo>
                      <a:pt x="5778500" y="28575"/>
                    </a:lnTo>
                    <a:lnTo>
                      <a:pt x="5778500" y="47625"/>
                    </a:lnTo>
                    <a:lnTo>
                      <a:pt x="5822950" y="47625"/>
                    </a:lnTo>
                    <a:lnTo>
                      <a:pt x="5842000" y="38100"/>
                    </a:lnTo>
                    <a:lnTo>
                      <a:pt x="5822950" y="28575"/>
                    </a:lnTo>
                    <a:close/>
                  </a:path>
                </a:pathLst>
              </a:custGeom>
              <a:solidFill>
                <a:srgbClr val="000000"/>
              </a:solidFill>
            </p:spPr>
            <p:txBody>
              <a:bodyPr wrap="square" lIns="0" tIns="0" rIns="0" bIns="0" rtlCol="0"/>
              <a:lstStyle/>
              <a:p>
                <a:endParaRPr/>
              </a:p>
            </p:txBody>
          </p:sp>
        </p:grpSp>
        <p:sp>
          <p:nvSpPr>
            <p:cNvPr id="63" name="object 65">
              <a:extLst>
                <a:ext uri="{FF2B5EF4-FFF2-40B4-BE49-F238E27FC236}">
                  <a16:creationId xmlns:a16="http://schemas.microsoft.com/office/drawing/2014/main" id="{212ACBE9-4876-6408-518C-D424F01AB5B1}"/>
                </a:ext>
              </a:extLst>
            </p:cNvPr>
            <p:cNvSpPr txBox="1"/>
            <p:nvPr/>
          </p:nvSpPr>
          <p:spPr>
            <a:xfrm>
              <a:off x="7154418" y="5801664"/>
              <a:ext cx="14414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X</a:t>
              </a:r>
              <a:endParaRPr sz="1800">
                <a:latin typeface="Calibri"/>
                <a:cs typeface="Calibri"/>
              </a:endParaRPr>
            </a:p>
          </p:txBody>
        </p:sp>
        <p:grpSp>
          <p:nvGrpSpPr>
            <p:cNvPr id="64" name="object 66">
              <a:extLst>
                <a:ext uri="{FF2B5EF4-FFF2-40B4-BE49-F238E27FC236}">
                  <a16:creationId xmlns:a16="http://schemas.microsoft.com/office/drawing/2014/main" id="{81217BB3-E15A-0E7A-0D62-1FA15B8B8085}"/>
                </a:ext>
              </a:extLst>
            </p:cNvPr>
            <p:cNvGrpSpPr/>
            <p:nvPr/>
          </p:nvGrpSpPr>
          <p:grpSpPr>
            <a:xfrm>
              <a:off x="4148582" y="4157726"/>
              <a:ext cx="391160" cy="626110"/>
              <a:chOff x="4148582" y="4157726"/>
              <a:chExt cx="391160" cy="626110"/>
            </a:xfrm>
          </p:grpSpPr>
          <p:sp>
            <p:nvSpPr>
              <p:cNvPr id="65" name="object 67">
                <a:extLst>
                  <a:ext uri="{FF2B5EF4-FFF2-40B4-BE49-F238E27FC236}">
                    <a16:creationId xmlns:a16="http://schemas.microsoft.com/office/drawing/2014/main" id="{6FBB7548-77DC-E565-632B-9626B8BF0453}"/>
                  </a:ext>
                </a:extLst>
              </p:cNvPr>
              <p:cNvSpPr/>
              <p:nvPr/>
            </p:nvSpPr>
            <p:spPr>
              <a:xfrm>
                <a:off x="4161282" y="4170426"/>
                <a:ext cx="365760" cy="600710"/>
              </a:xfrm>
              <a:custGeom>
                <a:avLst/>
                <a:gdLst/>
                <a:ahLst/>
                <a:cxnLst/>
                <a:rect l="l" t="t" r="r" b="b"/>
                <a:pathLst>
                  <a:path w="365760" h="600710">
                    <a:moveTo>
                      <a:pt x="274319" y="0"/>
                    </a:moveTo>
                    <a:lnTo>
                      <a:pt x="91439" y="0"/>
                    </a:lnTo>
                    <a:lnTo>
                      <a:pt x="91439" y="417575"/>
                    </a:lnTo>
                    <a:lnTo>
                      <a:pt x="0" y="417575"/>
                    </a:lnTo>
                    <a:lnTo>
                      <a:pt x="182879" y="600456"/>
                    </a:lnTo>
                    <a:lnTo>
                      <a:pt x="365759" y="417575"/>
                    </a:lnTo>
                    <a:lnTo>
                      <a:pt x="274319" y="417575"/>
                    </a:lnTo>
                    <a:lnTo>
                      <a:pt x="274319" y="0"/>
                    </a:lnTo>
                    <a:close/>
                  </a:path>
                </a:pathLst>
              </a:custGeom>
              <a:solidFill>
                <a:srgbClr val="809EC2"/>
              </a:solidFill>
            </p:spPr>
            <p:txBody>
              <a:bodyPr wrap="square" lIns="0" tIns="0" rIns="0" bIns="0" rtlCol="0"/>
              <a:lstStyle/>
              <a:p>
                <a:endParaRPr/>
              </a:p>
            </p:txBody>
          </p:sp>
          <p:sp>
            <p:nvSpPr>
              <p:cNvPr id="66" name="object 68">
                <a:extLst>
                  <a:ext uri="{FF2B5EF4-FFF2-40B4-BE49-F238E27FC236}">
                    <a16:creationId xmlns:a16="http://schemas.microsoft.com/office/drawing/2014/main" id="{25C8BF96-B58F-E2F2-EDEE-D9C843F7F138}"/>
                  </a:ext>
                </a:extLst>
              </p:cNvPr>
              <p:cNvSpPr/>
              <p:nvPr/>
            </p:nvSpPr>
            <p:spPr>
              <a:xfrm>
                <a:off x="4161282" y="4170426"/>
                <a:ext cx="365760" cy="600710"/>
              </a:xfrm>
              <a:custGeom>
                <a:avLst/>
                <a:gdLst/>
                <a:ahLst/>
                <a:cxnLst/>
                <a:rect l="l" t="t" r="r" b="b"/>
                <a:pathLst>
                  <a:path w="365760" h="600710">
                    <a:moveTo>
                      <a:pt x="0" y="417575"/>
                    </a:moveTo>
                    <a:lnTo>
                      <a:pt x="91439" y="417575"/>
                    </a:lnTo>
                    <a:lnTo>
                      <a:pt x="91439" y="0"/>
                    </a:lnTo>
                    <a:lnTo>
                      <a:pt x="274319" y="0"/>
                    </a:lnTo>
                    <a:lnTo>
                      <a:pt x="274319" y="417575"/>
                    </a:lnTo>
                    <a:lnTo>
                      <a:pt x="365759" y="417575"/>
                    </a:lnTo>
                    <a:lnTo>
                      <a:pt x="182879" y="600456"/>
                    </a:lnTo>
                    <a:lnTo>
                      <a:pt x="0" y="417575"/>
                    </a:lnTo>
                    <a:close/>
                  </a:path>
                </a:pathLst>
              </a:custGeom>
              <a:ln w="25400">
                <a:solidFill>
                  <a:srgbClr val="5C738E"/>
                </a:solidFill>
              </a:ln>
            </p:spPr>
            <p:txBody>
              <a:bodyPr wrap="square" lIns="0" tIns="0" rIns="0" bIns="0" rtlCol="0"/>
              <a:lstStyle/>
              <a:p>
                <a:endParaRPr/>
              </a:p>
            </p:txBody>
          </p:sp>
        </p:grpSp>
        <p:sp>
          <p:nvSpPr>
            <p:cNvPr id="67" name="object 69">
              <a:extLst>
                <a:ext uri="{FF2B5EF4-FFF2-40B4-BE49-F238E27FC236}">
                  <a16:creationId xmlns:a16="http://schemas.microsoft.com/office/drawing/2014/main" id="{FEC17199-22BA-C3BC-30E5-95969D9E4D3A}"/>
                </a:ext>
              </a:extLst>
            </p:cNvPr>
            <p:cNvSpPr txBox="1"/>
            <p:nvPr/>
          </p:nvSpPr>
          <p:spPr>
            <a:xfrm>
              <a:off x="4795265" y="4274566"/>
              <a:ext cx="1509521" cy="375031"/>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Remove</a:t>
              </a:r>
              <a:r>
                <a:rPr sz="1800" spc="-45" dirty="0">
                  <a:latin typeface="Calibri"/>
                  <a:cs typeface="Calibri"/>
                </a:rPr>
                <a:t> </a:t>
              </a:r>
              <a:r>
                <a:rPr sz="1800" dirty="0">
                  <a:latin typeface="Calibri"/>
                  <a:cs typeface="Calibri"/>
                </a:rPr>
                <a:t>Y</a:t>
              </a:r>
            </a:p>
          </p:txBody>
        </p:sp>
        <p:sp>
          <p:nvSpPr>
            <p:cNvPr id="68" name="object 70">
              <a:extLst>
                <a:ext uri="{FF2B5EF4-FFF2-40B4-BE49-F238E27FC236}">
                  <a16:creationId xmlns:a16="http://schemas.microsoft.com/office/drawing/2014/main" id="{0FF7FB50-59EF-47C3-2EA4-502806663C79}"/>
                </a:ext>
              </a:extLst>
            </p:cNvPr>
            <p:cNvSpPr txBox="1"/>
            <p:nvPr/>
          </p:nvSpPr>
          <p:spPr>
            <a:xfrm>
              <a:off x="3910964" y="5008879"/>
              <a:ext cx="1465707" cy="375031"/>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1-D</a:t>
              </a:r>
              <a:r>
                <a:rPr sz="1800" spc="-65" dirty="0">
                  <a:latin typeface="Calibri"/>
                  <a:cs typeface="Calibri"/>
                </a:rPr>
                <a:t> </a:t>
              </a:r>
              <a:r>
                <a:rPr sz="1800" spc="-5" dirty="0">
                  <a:latin typeface="Calibri"/>
                  <a:cs typeface="Calibri"/>
                </a:rPr>
                <a:t>(new)</a:t>
              </a:r>
              <a:endParaRPr sz="1800" dirty="0">
                <a:latin typeface="Calibri"/>
                <a:cs typeface="Calibri"/>
              </a:endParaRPr>
            </a:p>
          </p:txBody>
        </p:sp>
      </p:grpSp>
    </p:spTree>
    <p:extLst>
      <p:ext uri="{BB962C8B-B14F-4D97-AF65-F5344CB8AC3E}">
        <p14:creationId xmlns:p14="http://schemas.microsoft.com/office/powerpoint/2010/main" val="266225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3A8EF-ABDF-C86C-87FF-7F22686605A8}"/>
              </a:ext>
            </a:extLst>
          </p:cNvPr>
          <p:cNvSpPr>
            <a:spLocks noGrp="1"/>
          </p:cNvSpPr>
          <p:nvPr>
            <p:ph type="title"/>
          </p:nvPr>
        </p:nvSpPr>
        <p:spPr/>
        <p:txBody>
          <a:bodyPr/>
          <a:lstStyle/>
          <a:p>
            <a:r>
              <a:rPr lang="en-SG" dirty="0"/>
              <a:t>Example 2</a:t>
            </a:r>
          </a:p>
        </p:txBody>
      </p:sp>
      <p:sp>
        <p:nvSpPr>
          <p:cNvPr id="4" name="Slide Number Placeholder 3">
            <a:extLst>
              <a:ext uri="{FF2B5EF4-FFF2-40B4-BE49-F238E27FC236}">
                <a16:creationId xmlns:a16="http://schemas.microsoft.com/office/drawing/2014/main" id="{A21F63B3-B608-038F-249C-BE36697462A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FFFFFF"/>
                </a:solidFill>
                <a:effectLst/>
                <a:uLnTx/>
                <a:uFillTx/>
                <a:latin typeface="Roboto Condensed"/>
                <a:ea typeface="Roboto Condensed"/>
                <a:cs typeface="Roboto Condensed"/>
                <a:sym typeface="Roboto Condense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 sz="1000" b="0" i="0" u="none" strike="noStrike" kern="0" cap="none" spc="0" normalizeH="0" baseline="0" noProof="0">
              <a:ln>
                <a:noFill/>
              </a:ln>
              <a:solidFill>
                <a:srgbClr val="FFFFFF"/>
              </a:solidFill>
              <a:effectLst/>
              <a:uLnTx/>
              <a:uFillTx/>
              <a:latin typeface="Roboto Condensed"/>
              <a:ea typeface="Roboto Condensed"/>
              <a:cs typeface="Roboto Condensed"/>
              <a:sym typeface="Roboto Condensed"/>
            </a:endParaRPr>
          </a:p>
        </p:txBody>
      </p:sp>
      <p:grpSp>
        <p:nvGrpSpPr>
          <p:cNvPr id="93" name="Group 92">
            <a:extLst>
              <a:ext uri="{FF2B5EF4-FFF2-40B4-BE49-F238E27FC236}">
                <a16:creationId xmlns:a16="http://schemas.microsoft.com/office/drawing/2014/main" id="{8D11FF94-1760-7592-DBB0-C23191A39459}"/>
              </a:ext>
            </a:extLst>
          </p:cNvPr>
          <p:cNvGrpSpPr/>
          <p:nvPr/>
        </p:nvGrpSpPr>
        <p:grpSpPr>
          <a:xfrm>
            <a:off x="240145" y="1533238"/>
            <a:ext cx="8663710" cy="2419926"/>
            <a:chOff x="598423" y="1844421"/>
            <a:chExt cx="11051032" cy="3159759"/>
          </a:xfrm>
        </p:grpSpPr>
        <p:pic>
          <p:nvPicPr>
            <p:cNvPr id="3" name="object 3">
              <a:extLst>
                <a:ext uri="{FF2B5EF4-FFF2-40B4-BE49-F238E27FC236}">
                  <a16:creationId xmlns:a16="http://schemas.microsoft.com/office/drawing/2014/main" id="{7DFEF8E2-0ADB-F91E-8296-A95D838EE86D}"/>
                </a:ext>
              </a:extLst>
            </p:cNvPr>
            <p:cNvPicPr/>
            <p:nvPr/>
          </p:nvPicPr>
          <p:blipFill>
            <a:blip r:embed="rId2" cstate="print"/>
            <a:stretch>
              <a:fillRect/>
            </a:stretch>
          </p:blipFill>
          <p:spPr>
            <a:xfrm>
              <a:off x="1545145" y="4248721"/>
              <a:ext cx="248792" cy="250317"/>
            </a:xfrm>
            <a:prstGeom prst="rect">
              <a:avLst/>
            </a:prstGeom>
          </p:spPr>
        </p:pic>
        <p:pic>
          <p:nvPicPr>
            <p:cNvPr id="70" name="object 4">
              <a:extLst>
                <a:ext uri="{FF2B5EF4-FFF2-40B4-BE49-F238E27FC236}">
                  <a16:creationId xmlns:a16="http://schemas.microsoft.com/office/drawing/2014/main" id="{744E9AA5-C24A-00CF-1418-BF38068BE0E9}"/>
                </a:ext>
              </a:extLst>
            </p:cNvPr>
            <p:cNvPicPr/>
            <p:nvPr/>
          </p:nvPicPr>
          <p:blipFill>
            <a:blip r:embed="rId3" cstate="print"/>
            <a:stretch>
              <a:fillRect/>
            </a:stretch>
          </p:blipFill>
          <p:spPr>
            <a:xfrm>
              <a:off x="1633537" y="3765613"/>
              <a:ext cx="250317" cy="250317"/>
            </a:xfrm>
            <a:prstGeom prst="rect">
              <a:avLst/>
            </a:prstGeom>
          </p:spPr>
        </p:pic>
        <p:pic>
          <p:nvPicPr>
            <p:cNvPr id="71" name="object 5">
              <a:extLst>
                <a:ext uri="{FF2B5EF4-FFF2-40B4-BE49-F238E27FC236}">
                  <a16:creationId xmlns:a16="http://schemas.microsoft.com/office/drawing/2014/main" id="{3DB0BA24-07E3-4293-BC36-FE995D7D5DA0}"/>
                </a:ext>
              </a:extLst>
            </p:cNvPr>
            <p:cNvPicPr/>
            <p:nvPr/>
          </p:nvPicPr>
          <p:blipFill>
            <a:blip r:embed="rId4" cstate="print"/>
            <a:stretch>
              <a:fillRect/>
            </a:stretch>
          </p:blipFill>
          <p:spPr>
            <a:xfrm>
              <a:off x="1993201" y="3271837"/>
              <a:ext cx="250317" cy="248792"/>
            </a:xfrm>
            <a:prstGeom prst="rect">
              <a:avLst/>
            </a:prstGeom>
          </p:spPr>
        </p:pic>
        <p:pic>
          <p:nvPicPr>
            <p:cNvPr id="72" name="object 6">
              <a:extLst>
                <a:ext uri="{FF2B5EF4-FFF2-40B4-BE49-F238E27FC236}">
                  <a16:creationId xmlns:a16="http://schemas.microsoft.com/office/drawing/2014/main" id="{AA34C517-C7BA-96BD-6F1D-E0985C042C97}"/>
                </a:ext>
              </a:extLst>
            </p:cNvPr>
            <p:cNvPicPr/>
            <p:nvPr/>
          </p:nvPicPr>
          <p:blipFill>
            <a:blip r:embed="rId3" cstate="print"/>
            <a:stretch>
              <a:fillRect/>
            </a:stretch>
          </p:blipFill>
          <p:spPr>
            <a:xfrm>
              <a:off x="2729293" y="3579685"/>
              <a:ext cx="250317" cy="250316"/>
            </a:xfrm>
            <a:prstGeom prst="rect">
              <a:avLst/>
            </a:prstGeom>
          </p:spPr>
        </p:pic>
        <p:pic>
          <p:nvPicPr>
            <p:cNvPr id="73" name="object 7">
              <a:extLst>
                <a:ext uri="{FF2B5EF4-FFF2-40B4-BE49-F238E27FC236}">
                  <a16:creationId xmlns:a16="http://schemas.microsoft.com/office/drawing/2014/main" id="{C3FBACE3-03DD-1ACB-7ABF-B51A6CE1071E}"/>
                </a:ext>
              </a:extLst>
            </p:cNvPr>
            <p:cNvPicPr/>
            <p:nvPr/>
          </p:nvPicPr>
          <p:blipFill>
            <a:blip r:embed="rId5" cstate="print"/>
            <a:stretch>
              <a:fillRect/>
            </a:stretch>
          </p:blipFill>
          <p:spPr>
            <a:xfrm>
              <a:off x="2301049" y="2848165"/>
              <a:ext cx="248793" cy="250317"/>
            </a:xfrm>
            <a:prstGeom prst="rect">
              <a:avLst/>
            </a:prstGeom>
          </p:spPr>
        </p:pic>
        <p:pic>
          <p:nvPicPr>
            <p:cNvPr id="74" name="object 8">
              <a:extLst>
                <a:ext uri="{FF2B5EF4-FFF2-40B4-BE49-F238E27FC236}">
                  <a16:creationId xmlns:a16="http://schemas.microsoft.com/office/drawing/2014/main" id="{156075E3-7AE4-6AB6-6495-D79843A95036}"/>
                </a:ext>
              </a:extLst>
            </p:cNvPr>
            <p:cNvPicPr/>
            <p:nvPr/>
          </p:nvPicPr>
          <p:blipFill>
            <a:blip r:embed="rId6" cstate="print"/>
            <a:stretch>
              <a:fillRect/>
            </a:stretch>
          </p:blipFill>
          <p:spPr>
            <a:xfrm>
              <a:off x="2182177" y="3886009"/>
              <a:ext cx="248793" cy="248792"/>
            </a:xfrm>
            <a:prstGeom prst="rect">
              <a:avLst/>
            </a:prstGeom>
          </p:spPr>
        </p:pic>
        <p:pic>
          <p:nvPicPr>
            <p:cNvPr id="75" name="object 9">
              <a:extLst>
                <a:ext uri="{FF2B5EF4-FFF2-40B4-BE49-F238E27FC236}">
                  <a16:creationId xmlns:a16="http://schemas.microsoft.com/office/drawing/2014/main" id="{2741B509-B248-899D-773A-A5627203B657}"/>
                </a:ext>
              </a:extLst>
            </p:cNvPr>
            <p:cNvPicPr/>
            <p:nvPr/>
          </p:nvPicPr>
          <p:blipFill>
            <a:blip r:embed="rId7" cstate="print"/>
            <a:stretch>
              <a:fillRect/>
            </a:stretch>
          </p:blipFill>
          <p:spPr>
            <a:xfrm>
              <a:off x="2688145" y="2848165"/>
              <a:ext cx="250317" cy="250317"/>
            </a:xfrm>
            <a:prstGeom prst="rect">
              <a:avLst/>
            </a:prstGeom>
          </p:spPr>
        </p:pic>
        <p:pic>
          <p:nvPicPr>
            <p:cNvPr id="76" name="object 10">
              <a:extLst>
                <a:ext uri="{FF2B5EF4-FFF2-40B4-BE49-F238E27FC236}">
                  <a16:creationId xmlns:a16="http://schemas.microsoft.com/office/drawing/2014/main" id="{EC734D79-B457-5926-7786-D6B206934448}"/>
                </a:ext>
              </a:extLst>
            </p:cNvPr>
            <p:cNvPicPr/>
            <p:nvPr/>
          </p:nvPicPr>
          <p:blipFill>
            <a:blip r:embed="rId7" cstate="print"/>
            <a:stretch>
              <a:fillRect/>
            </a:stretch>
          </p:blipFill>
          <p:spPr>
            <a:xfrm>
              <a:off x="3159061" y="3306889"/>
              <a:ext cx="250316" cy="250317"/>
            </a:xfrm>
            <a:prstGeom prst="rect">
              <a:avLst/>
            </a:prstGeom>
          </p:spPr>
        </p:pic>
        <p:pic>
          <p:nvPicPr>
            <p:cNvPr id="77" name="object 11">
              <a:extLst>
                <a:ext uri="{FF2B5EF4-FFF2-40B4-BE49-F238E27FC236}">
                  <a16:creationId xmlns:a16="http://schemas.microsoft.com/office/drawing/2014/main" id="{7F3605BF-86D1-2D90-0134-D5D5111F92EE}"/>
                </a:ext>
              </a:extLst>
            </p:cNvPr>
            <p:cNvPicPr/>
            <p:nvPr/>
          </p:nvPicPr>
          <p:blipFill>
            <a:blip r:embed="rId3" cstate="print"/>
            <a:stretch>
              <a:fillRect/>
            </a:stretch>
          </p:blipFill>
          <p:spPr>
            <a:xfrm>
              <a:off x="3610165" y="2899981"/>
              <a:ext cx="250317" cy="250316"/>
            </a:xfrm>
            <a:prstGeom prst="rect">
              <a:avLst/>
            </a:prstGeom>
          </p:spPr>
        </p:pic>
        <p:pic>
          <p:nvPicPr>
            <p:cNvPr id="78" name="object 12">
              <a:extLst>
                <a:ext uri="{FF2B5EF4-FFF2-40B4-BE49-F238E27FC236}">
                  <a16:creationId xmlns:a16="http://schemas.microsoft.com/office/drawing/2014/main" id="{89B10EC9-A312-5090-607F-DDDAF0B0CA29}"/>
                </a:ext>
              </a:extLst>
            </p:cNvPr>
            <p:cNvPicPr/>
            <p:nvPr/>
          </p:nvPicPr>
          <p:blipFill>
            <a:blip r:embed="rId8" cstate="print"/>
            <a:stretch>
              <a:fillRect/>
            </a:stretch>
          </p:blipFill>
          <p:spPr>
            <a:xfrm>
              <a:off x="1051369" y="4541329"/>
              <a:ext cx="248793" cy="250316"/>
            </a:xfrm>
            <a:prstGeom prst="rect">
              <a:avLst/>
            </a:prstGeom>
          </p:spPr>
        </p:pic>
        <p:pic>
          <p:nvPicPr>
            <p:cNvPr id="79" name="object 13">
              <a:extLst>
                <a:ext uri="{FF2B5EF4-FFF2-40B4-BE49-F238E27FC236}">
                  <a16:creationId xmlns:a16="http://schemas.microsoft.com/office/drawing/2014/main" id="{82A0CC5F-1C18-4AFE-DF55-A22659B46654}"/>
                </a:ext>
              </a:extLst>
            </p:cNvPr>
            <p:cNvPicPr/>
            <p:nvPr/>
          </p:nvPicPr>
          <p:blipFill>
            <a:blip r:embed="rId9" cstate="print"/>
            <a:stretch>
              <a:fillRect/>
            </a:stretch>
          </p:blipFill>
          <p:spPr>
            <a:xfrm>
              <a:off x="4110037" y="2064829"/>
              <a:ext cx="250316" cy="248793"/>
            </a:xfrm>
            <a:prstGeom prst="rect">
              <a:avLst/>
            </a:prstGeom>
          </p:spPr>
        </p:pic>
        <p:pic>
          <p:nvPicPr>
            <p:cNvPr id="80" name="object 14">
              <a:extLst>
                <a:ext uri="{FF2B5EF4-FFF2-40B4-BE49-F238E27FC236}">
                  <a16:creationId xmlns:a16="http://schemas.microsoft.com/office/drawing/2014/main" id="{95FF1913-020B-E6E2-A7BC-255CE624EB8A}"/>
                </a:ext>
              </a:extLst>
            </p:cNvPr>
            <p:cNvPicPr/>
            <p:nvPr/>
          </p:nvPicPr>
          <p:blipFill>
            <a:blip r:embed="rId3" cstate="print"/>
            <a:stretch>
              <a:fillRect/>
            </a:stretch>
          </p:blipFill>
          <p:spPr>
            <a:xfrm>
              <a:off x="4762309" y="2109025"/>
              <a:ext cx="250316" cy="250316"/>
            </a:xfrm>
            <a:prstGeom prst="rect">
              <a:avLst/>
            </a:prstGeom>
          </p:spPr>
        </p:pic>
        <p:pic>
          <p:nvPicPr>
            <p:cNvPr id="81" name="object 15">
              <a:extLst>
                <a:ext uri="{FF2B5EF4-FFF2-40B4-BE49-F238E27FC236}">
                  <a16:creationId xmlns:a16="http://schemas.microsoft.com/office/drawing/2014/main" id="{EC640460-7578-A9AE-B5C5-8C4ED4490F7B}"/>
                </a:ext>
              </a:extLst>
            </p:cNvPr>
            <p:cNvPicPr/>
            <p:nvPr/>
          </p:nvPicPr>
          <p:blipFill>
            <a:blip r:embed="rId7" cstate="print"/>
            <a:stretch>
              <a:fillRect/>
            </a:stretch>
          </p:blipFill>
          <p:spPr>
            <a:xfrm>
              <a:off x="3159061" y="2520505"/>
              <a:ext cx="250316" cy="250317"/>
            </a:xfrm>
            <a:prstGeom prst="rect">
              <a:avLst/>
            </a:prstGeom>
          </p:spPr>
        </p:pic>
        <p:pic>
          <p:nvPicPr>
            <p:cNvPr id="82" name="object 16">
              <a:extLst>
                <a:ext uri="{FF2B5EF4-FFF2-40B4-BE49-F238E27FC236}">
                  <a16:creationId xmlns:a16="http://schemas.microsoft.com/office/drawing/2014/main" id="{63375700-B6F3-F56B-4C8E-135D7ABA6553}"/>
                </a:ext>
              </a:extLst>
            </p:cNvPr>
            <p:cNvPicPr/>
            <p:nvPr/>
          </p:nvPicPr>
          <p:blipFill>
            <a:blip r:embed="rId10" cstate="print"/>
            <a:stretch>
              <a:fillRect/>
            </a:stretch>
          </p:blipFill>
          <p:spPr>
            <a:xfrm>
              <a:off x="3969829" y="2596705"/>
              <a:ext cx="250317" cy="250317"/>
            </a:xfrm>
            <a:prstGeom prst="rect">
              <a:avLst/>
            </a:prstGeom>
          </p:spPr>
        </p:pic>
        <p:sp>
          <p:nvSpPr>
            <p:cNvPr id="83" name="object 17">
              <a:extLst>
                <a:ext uri="{FF2B5EF4-FFF2-40B4-BE49-F238E27FC236}">
                  <a16:creationId xmlns:a16="http://schemas.microsoft.com/office/drawing/2014/main" id="{0179B1D1-9B81-8F96-1E41-0C0E86717021}"/>
                </a:ext>
              </a:extLst>
            </p:cNvPr>
            <p:cNvSpPr/>
            <p:nvPr/>
          </p:nvSpPr>
          <p:spPr>
            <a:xfrm>
              <a:off x="797814" y="1960625"/>
              <a:ext cx="4551680" cy="3043555"/>
            </a:xfrm>
            <a:custGeom>
              <a:avLst/>
              <a:gdLst/>
              <a:ahLst/>
              <a:cxnLst/>
              <a:rect l="l" t="t" r="r" b="b"/>
              <a:pathLst>
                <a:path w="4551680" h="3043554">
                  <a:moveTo>
                    <a:pt x="4551299" y="3005328"/>
                  </a:moveTo>
                  <a:lnTo>
                    <a:pt x="4532249" y="2995803"/>
                  </a:lnTo>
                  <a:lnTo>
                    <a:pt x="4475099" y="2967228"/>
                  </a:lnTo>
                  <a:lnTo>
                    <a:pt x="4475099" y="2995803"/>
                  </a:lnTo>
                  <a:lnTo>
                    <a:pt x="47625" y="2995803"/>
                  </a:lnTo>
                  <a:lnTo>
                    <a:pt x="47625" y="76200"/>
                  </a:lnTo>
                  <a:lnTo>
                    <a:pt x="76200" y="76200"/>
                  </a:lnTo>
                  <a:lnTo>
                    <a:pt x="69850" y="63500"/>
                  </a:lnTo>
                  <a:lnTo>
                    <a:pt x="38100" y="0"/>
                  </a:lnTo>
                  <a:lnTo>
                    <a:pt x="0" y="76200"/>
                  </a:lnTo>
                  <a:lnTo>
                    <a:pt x="28562" y="76200"/>
                  </a:lnTo>
                  <a:lnTo>
                    <a:pt x="28562" y="3005836"/>
                  </a:lnTo>
                  <a:lnTo>
                    <a:pt x="38100" y="3005836"/>
                  </a:lnTo>
                  <a:lnTo>
                    <a:pt x="38100" y="3014853"/>
                  </a:lnTo>
                  <a:lnTo>
                    <a:pt x="4475099" y="3014853"/>
                  </a:lnTo>
                  <a:lnTo>
                    <a:pt x="4475099" y="3043428"/>
                  </a:lnTo>
                  <a:lnTo>
                    <a:pt x="4532249" y="3014853"/>
                  </a:lnTo>
                  <a:lnTo>
                    <a:pt x="4551299" y="3005328"/>
                  </a:lnTo>
                  <a:close/>
                </a:path>
              </a:pathLst>
            </a:custGeom>
            <a:solidFill>
              <a:srgbClr val="000000"/>
            </a:solidFill>
          </p:spPr>
          <p:txBody>
            <a:bodyPr wrap="square" lIns="0" tIns="0" rIns="0" bIns="0" rtlCol="0"/>
            <a:lstStyle/>
            <a:p>
              <a:endParaRPr/>
            </a:p>
          </p:txBody>
        </p:sp>
        <p:sp>
          <p:nvSpPr>
            <p:cNvPr id="84" name="object 18">
              <a:extLst>
                <a:ext uri="{FF2B5EF4-FFF2-40B4-BE49-F238E27FC236}">
                  <a16:creationId xmlns:a16="http://schemas.microsoft.com/office/drawing/2014/main" id="{A944D425-7167-54FE-5D61-B1688289A2DD}"/>
                </a:ext>
              </a:extLst>
            </p:cNvPr>
            <p:cNvSpPr txBox="1"/>
            <p:nvPr/>
          </p:nvSpPr>
          <p:spPr>
            <a:xfrm>
              <a:off x="5090921" y="2556128"/>
              <a:ext cx="2141855" cy="944399"/>
            </a:xfrm>
            <a:prstGeom prst="rect">
              <a:avLst/>
            </a:prstGeom>
          </p:spPr>
          <p:txBody>
            <a:bodyPr vert="horz" wrap="square" lIns="0" tIns="12700" rIns="0" bIns="0" rtlCol="0">
              <a:spAutoFit/>
            </a:bodyPr>
            <a:lstStyle/>
            <a:p>
              <a:pPr algn="ctr">
                <a:lnSpc>
                  <a:spcPct val="100000"/>
                </a:lnSpc>
                <a:spcBef>
                  <a:spcPts val="100"/>
                </a:spcBef>
              </a:pPr>
              <a:r>
                <a:rPr spc="-15" dirty="0">
                  <a:latin typeface="Calibri"/>
                  <a:cs typeface="Calibri"/>
                </a:rPr>
                <a:t>Create</a:t>
              </a:r>
              <a:r>
                <a:rPr dirty="0">
                  <a:latin typeface="Calibri"/>
                  <a:cs typeface="Calibri"/>
                </a:rPr>
                <a:t> a</a:t>
              </a:r>
              <a:r>
                <a:rPr spc="-20" dirty="0">
                  <a:latin typeface="Calibri"/>
                  <a:cs typeface="Calibri"/>
                </a:rPr>
                <a:t> </a:t>
              </a:r>
              <a:r>
                <a:rPr spc="-5" dirty="0">
                  <a:latin typeface="Calibri"/>
                  <a:cs typeface="Calibri"/>
                </a:rPr>
                <a:t>new</a:t>
              </a:r>
              <a:r>
                <a:rPr spc="-10" dirty="0">
                  <a:latin typeface="Calibri"/>
                  <a:cs typeface="Calibri"/>
                </a:rPr>
                <a:t> </a:t>
              </a:r>
              <a:r>
                <a:rPr spc="-15" dirty="0">
                  <a:latin typeface="Calibri"/>
                  <a:cs typeface="Calibri"/>
                </a:rPr>
                <a:t>feature</a:t>
              </a:r>
              <a:r>
                <a:rPr spc="-5" dirty="0">
                  <a:latin typeface="Calibri"/>
                  <a:cs typeface="Calibri"/>
                </a:rPr>
                <a:t> </a:t>
              </a:r>
              <a:r>
                <a:rPr i="1" dirty="0">
                  <a:latin typeface="Calibri"/>
                  <a:cs typeface="Calibri"/>
                </a:rPr>
                <a:t>P</a:t>
              </a:r>
              <a:endParaRPr dirty="0">
                <a:latin typeface="Calibri"/>
                <a:cs typeface="Calibri"/>
              </a:endParaRPr>
            </a:p>
            <a:p>
              <a:pPr algn="ctr">
                <a:lnSpc>
                  <a:spcPct val="100000"/>
                </a:lnSpc>
              </a:pPr>
              <a:r>
                <a:rPr spc="-10" dirty="0">
                  <a:latin typeface="Calibri"/>
                  <a:cs typeface="Calibri"/>
                </a:rPr>
                <a:t>to</a:t>
              </a:r>
              <a:r>
                <a:rPr spc="-20" dirty="0">
                  <a:latin typeface="Calibri"/>
                  <a:cs typeface="Calibri"/>
                </a:rPr>
                <a:t> </a:t>
              </a:r>
              <a:r>
                <a:rPr spc="-10" dirty="0">
                  <a:latin typeface="Calibri"/>
                  <a:cs typeface="Calibri"/>
                </a:rPr>
                <a:t>combine</a:t>
              </a:r>
              <a:r>
                <a:rPr spc="-5" dirty="0">
                  <a:latin typeface="Calibri"/>
                  <a:cs typeface="Calibri"/>
                </a:rPr>
                <a:t> </a:t>
              </a:r>
              <a:r>
                <a:rPr dirty="0">
                  <a:latin typeface="Calibri"/>
                  <a:cs typeface="Calibri"/>
                </a:rPr>
                <a:t>X and Y</a:t>
              </a:r>
            </a:p>
            <a:p>
              <a:pPr marL="483234">
                <a:lnSpc>
                  <a:spcPct val="100000"/>
                </a:lnSpc>
                <a:spcBef>
                  <a:spcPts val="465"/>
                </a:spcBef>
              </a:pPr>
              <a:r>
                <a:rPr spc="-5" dirty="0">
                  <a:latin typeface="Calibri"/>
                  <a:cs typeface="Calibri"/>
                </a:rPr>
                <a:t>(</a:t>
              </a:r>
              <a:r>
                <a:rPr i="1" spc="-5" dirty="0">
                  <a:latin typeface="Calibri"/>
                  <a:cs typeface="Calibri"/>
                </a:rPr>
                <a:t>P</a:t>
              </a:r>
              <a:r>
                <a:rPr i="1" spc="-20" dirty="0">
                  <a:latin typeface="Calibri"/>
                  <a:cs typeface="Calibri"/>
                </a:rPr>
                <a:t> </a:t>
              </a:r>
              <a:r>
                <a:rPr i="1" dirty="0">
                  <a:latin typeface="Calibri"/>
                  <a:cs typeface="Calibri"/>
                </a:rPr>
                <a:t>=</a:t>
              </a:r>
              <a:r>
                <a:rPr i="1" spc="390" dirty="0">
                  <a:latin typeface="Calibri"/>
                  <a:cs typeface="Calibri"/>
                </a:rPr>
                <a:t> </a:t>
              </a:r>
              <a:r>
                <a:rPr i="1" dirty="0">
                  <a:latin typeface="Calibri"/>
                  <a:cs typeface="Calibri"/>
                </a:rPr>
                <a:t>X</a:t>
              </a:r>
              <a:r>
                <a:rPr i="1" spc="-10" dirty="0">
                  <a:latin typeface="Calibri"/>
                  <a:cs typeface="Calibri"/>
                </a:rPr>
                <a:t> </a:t>
              </a:r>
              <a:r>
                <a:rPr i="1" dirty="0">
                  <a:latin typeface="Calibri"/>
                  <a:cs typeface="Calibri"/>
                </a:rPr>
                <a:t>+</a:t>
              </a:r>
              <a:r>
                <a:rPr i="1" spc="-20" dirty="0">
                  <a:latin typeface="Calibri"/>
                  <a:cs typeface="Calibri"/>
                </a:rPr>
                <a:t> </a:t>
              </a:r>
              <a:r>
                <a:rPr i="1" spc="5" dirty="0">
                  <a:latin typeface="Calibri"/>
                  <a:cs typeface="Calibri"/>
                </a:rPr>
                <a:t>Y</a:t>
              </a:r>
              <a:r>
                <a:rPr spc="5" dirty="0">
                  <a:latin typeface="Calibri"/>
                  <a:cs typeface="Calibri"/>
                </a:rPr>
                <a:t>)</a:t>
              </a:r>
              <a:endParaRPr dirty="0">
                <a:latin typeface="Calibri"/>
                <a:cs typeface="Calibri"/>
              </a:endParaRPr>
            </a:p>
          </p:txBody>
        </p:sp>
        <p:grpSp>
          <p:nvGrpSpPr>
            <p:cNvPr id="85" name="object 19">
              <a:extLst>
                <a:ext uri="{FF2B5EF4-FFF2-40B4-BE49-F238E27FC236}">
                  <a16:creationId xmlns:a16="http://schemas.microsoft.com/office/drawing/2014/main" id="{BBEA0279-910F-83BA-BF12-DBBF45306F6B}"/>
                </a:ext>
              </a:extLst>
            </p:cNvPr>
            <p:cNvGrpSpPr/>
            <p:nvPr/>
          </p:nvGrpSpPr>
          <p:grpSpPr>
            <a:xfrm>
              <a:off x="5862064" y="3542538"/>
              <a:ext cx="600711" cy="367665"/>
              <a:chOff x="5862064" y="3542538"/>
              <a:chExt cx="600711" cy="367665"/>
            </a:xfrm>
          </p:grpSpPr>
          <p:sp>
            <p:nvSpPr>
              <p:cNvPr id="86" name="object 20">
                <a:extLst>
                  <a:ext uri="{FF2B5EF4-FFF2-40B4-BE49-F238E27FC236}">
                    <a16:creationId xmlns:a16="http://schemas.microsoft.com/office/drawing/2014/main" id="{C531D986-8A08-8581-AAEB-5C8CF954E584}"/>
                  </a:ext>
                </a:extLst>
              </p:cNvPr>
              <p:cNvSpPr/>
              <p:nvPr/>
            </p:nvSpPr>
            <p:spPr>
              <a:xfrm>
                <a:off x="5862064" y="3542538"/>
                <a:ext cx="600710" cy="367665"/>
              </a:xfrm>
              <a:custGeom>
                <a:avLst/>
                <a:gdLst/>
                <a:ahLst/>
                <a:cxnLst/>
                <a:rect l="l" t="t" r="r" b="b"/>
                <a:pathLst>
                  <a:path w="600710" h="367664">
                    <a:moveTo>
                      <a:pt x="416813" y="0"/>
                    </a:moveTo>
                    <a:lnTo>
                      <a:pt x="416813" y="91820"/>
                    </a:lnTo>
                    <a:lnTo>
                      <a:pt x="0" y="91820"/>
                    </a:lnTo>
                    <a:lnTo>
                      <a:pt x="0" y="275463"/>
                    </a:lnTo>
                    <a:lnTo>
                      <a:pt x="416813" y="275463"/>
                    </a:lnTo>
                    <a:lnTo>
                      <a:pt x="416813" y="367284"/>
                    </a:lnTo>
                    <a:lnTo>
                      <a:pt x="600456" y="183642"/>
                    </a:lnTo>
                    <a:lnTo>
                      <a:pt x="416813" y="0"/>
                    </a:lnTo>
                    <a:close/>
                  </a:path>
                </a:pathLst>
              </a:custGeom>
              <a:solidFill>
                <a:srgbClr val="809EC2"/>
              </a:solidFill>
            </p:spPr>
            <p:txBody>
              <a:bodyPr wrap="square" lIns="0" tIns="0" rIns="0" bIns="0" rtlCol="0"/>
              <a:lstStyle/>
              <a:p>
                <a:endParaRPr/>
              </a:p>
            </p:txBody>
          </p:sp>
          <p:sp>
            <p:nvSpPr>
              <p:cNvPr id="87" name="object 21">
                <a:extLst>
                  <a:ext uri="{FF2B5EF4-FFF2-40B4-BE49-F238E27FC236}">
                    <a16:creationId xmlns:a16="http://schemas.microsoft.com/office/drawing/2014/main" id="{65A92634-B3F2-AB53-925A-90C834DDED0E}"/>
                  </a:ext>
                </a:extLst>
              </p:cNvPr>
              <p:cNvSpPr/>
              <p:nvPr/>
            </p:nvSpPr>
            <p:spPr>
              <a:xfrm>
                <a:off x="5862065" y="3542538"/>
                <a:ext cx="600710" cy="367665"/>
              </a:xfrm>
              <a:custGeom>
                <a:avLst/>
                <a:gdLst/>
                <a:ahLst/>
                <a:cxnLst/>
                <a:rect l="l" t="t" r="r" b="b"/>
                <a:pathLst>
                  <a:path w="600710" h="367664">
                    <a:moveTo>
                      <a:pt x="416813" y="367284"/>
                    </a:moveTo>
                    <a:lnTo>
                      <a:pt x="416813" y="275463"/>
                    </a:lnTo>
                    <a:lnTo>
                      <a:pt x="0" y="275463"/>
                    </a:lnTo>
                    <a:lnTo>
                      <a:pt x="0" y="91820"/>
                    </a:lnTo>
                    <a:lnTo>
                      <a:pt x="416813" y="91820"/>
                    </a:lnTo>
                    <a:lnTo>
                      <a:pt x="416813" y="0"/>
                    </a:lnTo>
                    <a:lnTo>
                      <a:pt x="600456" y="183642"/>
                    </a:lnTo>
                    <a:lnTo>
                      <a:pt x="416813" y="367284"/>
                    </a:lnTo>
                    <a:close/>
                  </a:path>
                </a:pathLst>
              </a:custGeom>
              <a:ln w="25400">
                <a:solidFill>
                  <a:srgbClr val="5C738E"/>
                </a:solidFill>
              </a:ln>
            </p:spPr>
            <p:txBody>
              <a:bodyPr wrap="square" lIns="0" tIns="0" rIns="0" bIns="0" rtlCol="0"/>
              <a:lstStyle/>
              <a:p>
                <a:endParaRPr/>
              </a:p>
            </p:txBody>
          </p:sp>
        </p:grpSp>
        <p:grpSp>
          <p:nvGrpSpPr>
            <p:cNvPr id="88" name="object 22">
              <a:extLst>
                <a:ext uri="{FF2B5EF4-FFF2-40B4-BE49-F238E27FC236}">
                  <a16:creationId xmlns:a16="http://schemas.microsoft.com/office/drawing/2014/main" id="{66451E17-6B26-BB24-0034-B970F599334B}"/>
                </a:ext>
              </a:extLst>
            </p:cNvPr>
            <p:cNvGrpSpPr/>
            <p:nvPr/>
          </p:nvGrpSpPr>
          <p:grpSpPr>
            <a:xfrm>
              <a:off x="6825995" y="3480625"/>
              <a:ext cx="4823460" cy="256540"/>
              <a:chOff x="6825995" y="3480625"/>
              <a:chExt cx="4823460" cy="256540"/>
            </a:xfrm>
          </p:grpSpPr>
          <p:pic>
            <p:nvPicPr>
              <p:cNvPr id="89" name="object 23">
                <a:extLst>
                  <a:ext uri="{FF2B5EF4-FFF2-40B4-BE49-F238E27FC236}">
                    <a16:creationId xmlns:a16="http://schemas.microsoft.com/office/drawing/2014/main" id="{EE6CC89B-891D-A8ED-3524-B13995379C7B}"/>
                  </a:ext>
                </a:extLst>
              </p:cNvPr>
              <p:cNvPicPr/>
              <p:nvPr/>
            </p:nvPicPr>
            <p:blipFill>
              <a:blip r:embed="rId11" cstate="print"/>
              <a:stretch>
                <a:fillRect/>
              </a:stretch>
            </p:blipFill>
            <p:spPr>
              <a:xfrm>
                <a:off x="6825995" y="3480625"/>
                <a:ext cx="4823459" cy="256222"/>
              </a:xfrm>
              <a:prstGeom prst="rect">
                <a:avLst/>
              </a:prstGeom>
            </p:spPr>
          </p:pic>
          <p:sp>
            <p:nvSpPr>
              <p:cNvPr id="90" name="object 24">
                <a:extLst>
                  <a:ext uri="{FF2B5EF4-FFF2-40B4-BE49-F238E27FC236}">
                    <a16:creationId xmlns:a16="http://schemas.microsoft.com/office/drawing/2014/main" id="{5FF72BC7-3B67-FC50-7D10-5E06DB936887}"/>
                  </a:ext>
                </a:extLst>
              </p:cNvPr>
              <p:cNvSpPr/>
              <p:nvPr/>
            </p:nvSpPr>
            <p:spPr>
              <a:xfrm>
                <a:off x="6867905" y="3563874"/>
                <a:ext cx="4667250" cy="76200"/>
              </a:xfrm>
              <a:custGeom>
                <a:avLst/>
                <a:gdLst/>
                <a:ahLst/>
                <a:cxnLst/>
                <a:rect l="l" t="t" r="r" b="b"/>
                <a:pathLst>
                  <a:path w="4667250" h="76200">
                    <a:moveTo>
                      <a:pt x="38100" y="0"/>
                    </a:moveTo>
                    <a:lnTo>
                      <a:pt x="23252" y="2988"/>
                    </a:lnTo>
                    <a:lnTo>
                      <a:pt x="11144" y="11144"/>
                    </a:lnTo>
                    <a:lnTo>
                      <a:pt x="2988" y="23252"/>
                    </a:lnTo>
                    <a:lnTo>
                      <a:pt x="0" y="38100"/>
                    </a:lnTo>
                    <a:lnTo>
                      <a:pt x="2988" y="52947"/>
                    </a:lnTo>
                    <a:lnTo>
                      <a:pt x="11144" y="65055"/>
                    </a:lnTo>
                    <a:lnTo>
                      <a:pt x="23252" y="73211"/>
                    </a:lnTo>
                    <a:lnTo>
                      <a:pt x="38100" y="76200"/>
                    </a:lnTo>
                    <a:lnTo>
                      <a:pt x="52947" y="73211"/>
                    </a:lnTo>
                    <a:lnTo>
                      <a:pt x="65055" y="65055"/>
                    </a:lnTo>
                    <a:lnTo>
                      <a:pt x="73211" y="52947"/>
                    </a:lnTo>
                    <a:lnTo>
                      <a:pt x="73643" y="50800"/>
                    </a:lnTo>
                    <a:lnTo>
                      <a:pt x="38100" y="50800"/>
                    </a:lnTo>
                    <a:lnTo>
                      <a:pt x="38100" y="25400"/>
                    </a:lnTo>
                    <a:lnTo>
                      <a:pt x="73643" y="25400"/>
                    </a:lnTo>
                    <a:lnTo>
                      <a:pt x="73211" y="23252"/>
                    </a:lnTo>
                    <a:lnTo>
                      <a:pt x="65055" y="11144"/>
                    </a:lnTo>
                    <a:lnTo>
                      <a:pt x="52947" y="2988"/>
                    </a:lnTo>
                    <a:lnTo>
                      <a:pt x="38100" y="0"/>
                    </a:lnTo>
                    <a:close/>
                  </a:path>
                  <a:path w="4667250" h="76200">
                    <a:moveTo>
                      <a:pt x="4591050" y="0"/>
                    </a:moveTo>
                    <a:lnTo>
                      <a:pt x="4591050" y="76200"/>
                    </a:lnTo>
                    <a:lnTo>
                      <a:pt x="4641850" y="50800"/>
                    </a:lnTo>
                    <a:lnTo>
                      <a:pt x="4603750" y="50800"/>
                    </a:lnTo>
                    <a:lnTo>
                      <a:pt x="4603750" y="25400"/>
                    </a:lnTo>
                    <a:lnTo>
                      <a:pt x="4641850" y="25400"/>
                    </a:lnTo>
                    <a:lnTo>
                      <a:pt x="4591050" y="0"/>
                    </a:lnTo>
                    <a:close/>
                  </a:path>
                  <a:path w="4667250" h="76200">
                    <a:moveTo>
                      <a:pt x="73643" y="25400"/>
                    </a:moveTo>
                    <a:lnTo>
                      <a:pt x="38100" y="25400"/>
                    </a:lnTo>
                    <a:lnTo>
                      <a:pt x="38100" y="50800"/>
                    </a:lnTo>
                    <a:lnTo>
                      <a:pt x="73643" y="50800"/>
                    </a:lnTo>
                    <a:lnTo>
                      <a:pt x="76200" y="38100"/>
                    </a:lnTo>
                    <a:lnTo>
                      <a:pt x="73643" y="25400"/>
                    </a:lnTo>
                    <a:close/>
                  </a:path>
                  <a:path w="4667250" h="76200">
                    <a:moveTo>
                      <a:pt x="4591050" y="25400"/>
                    </a:moveTo>
                    <a:lnTo>
                      <a:pt x="73643" y="25400"/>
                    </a:lnTo>
                    <a:lnTo>
                      <a:pt x="76200" y="38100"/>
                    </a:lnTo>
                    <a:lnTo>
                      <a:pt x="73643" y="50800"/>
                    </a:lnTo>
                    <a:lnTo>
                      <a:pt x="4591050" y="50800"/>
                    </a:lnTo>
                    <a:lnTo>
                      <a:pt x="4591050" y="25400"/>
                    </a:lnTo>
                    <a:close/>
                  </a:path>
                  <a:path w="4667250" h="76200">
                    <a:moveTo>
                      <a:pt x="4641850" y="25400"/>
                    </a:moveTo>
                    <a:lnTo>
                      <a:pt x="4603750" y="25400"/>
                    </a:lnTo>
                    <a:lnTo>
                      <a:pt x="4603750" y="50800"/>
                    </a:lnTo>
                    <a:lnTo>
                      <a:pt x="4641850" y="50800"/>
                    </a:lnTo>
                    <a:lnTo>
                      <a:pt x="4667250" y="38100"/>
                    </a:lnTo>
                    <a:lnTo>
                      <a:pt x="4641850" y="25400"/>
                    </a:lnTo>
                    <a:close/>
                  </a:path>
                </a:pathLst>
              </a:custGeom>
              <a:solidFill>
                <a:srgbClr val="000000"/>
              </a:solidFill>
            </p:spPr>
            <p:txBody>
              <a:bodyPr wrap="square" lIns="0" tIns="0" rIns="0" bIns="0" rtlCol="0"/>
              <a:lstStyle/>
              <a:p>
                <a:endParaRPr/>
              </a:p>
            </p:txBody>
          </p:sp>
        </p:grpSp>
        <p:sp>
          <p:nvSpPr>
            <p:cNvPr id="91" name="object 25">
              <a:extLst>
                <a:ext uri="{FF2B5EF4-FFF2-40B4-BE49-F238E27FC236}">
                  <a16:creationId xmlns:a16="http://schemas.microsoft.com/office/drawing/2014/main" id="{BDCB199C-496A-0060-392D-FE38EAF75167}"/>
                </a:ext>
              </a:extLst>
            </p:cNvPr>
            <p:cNvSpPr txBox="1"/>
            <p:nvPr/>
          </p:nvSpPr>
          <p:spPr>
            <a:xfrm>
              <a:off x="598423" y="1844421"/>
              <a:ext cx="13716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Y</a:t>
              </a:r>
            </a:p>
          </p:txBody>
        </p:sp>
        <p:sp>
          <p:nvSpPr>
            <p:cNvPr id="92" name="object 26">
              <a:extLst>
                <a:ext uri="{FF2B5EF4-FFF2-40B4-BE49-F238E27FC236}">
                  <a16:creationId xmlns:a16="http://schemas.microsoft.com/office/drawing/2014/main" id="{D1871648-7B48-456E-9515-0801351BABC7}"/>
                </a:ext>
              </a:extLst>
            </p:cNvPr>
            <p:cNvSpPr txBox="1"/>
            <p:nvPr/>
          </p:nvSpPr>
          <p:spPr>
            <a:xfrm>
              <a:off x="11425173" y="3697351"/>
              <a:ext cx="143510" cy="299720"/>
            </a:xfrm>
            <a:prstGeom prst="rect">
              <a:avLst/>
            </a:prstGeom>
          </p:spPr>
          <p:txBody>
            <a:bodyPr vert="horz" wrap="square" lIns="0" tIns="12700" rIns="0" bIns="0" rtlCol="0">
              <a:spAutoFit/>
            </a:bodyPr>
            <a:lstStyle/>
            <a:p>
              <a:pPr marL="12700">
                <a:lnSpc>
                  <a:spcPct val="100000"/>
                </a:lnSpc>
                <a:spcBef>
                  <a:spcPts val="100"/>
                </a:spcBef>
              </a:pPr>
              <a:r>
                <a:rPr sz="1800" i="1" dirty="0">
                  <a:latin typeface="Calibri"/>
                  <a:cs typeface="Calibri"/>
                </a:rPr>
                <a:t>P</a:t>
              </a:r>
              <a:endParaRPr sz="1800">
                <a:latin typeface="Calibri"/>
                <a:cs typeface="Calibri"/>
              </a:endParaRPr>
            </a:p>
          </p:txBody>
        </p:sp>
      </p:grpSp>
      <p:sp>
        <p:nvSpPr>
          <p:cNvPr id="94" name="object 25">
            <a:extLst>
              <a:ext uri="{FF2B5EF4-FFF2-40B4-BE49-F238E27FC236}">
                <a16:creationId xmlns:a16="http://schemas.microsoft.com/office/drawing/2014/main" id="{2A921575-CDA8-1E83-5D3E-02715CE61994}"/>
              </a:ext>
            </a:extLst>
          </p:cNvPr>
          <p:cNvSpPr txBox="1"/>
          <p:nvPr/>
        </p:nvSpPr>
        <p:spPr>
          <a:xfrm>
            <a:off x="4003973" y="3819238"/>
            <a:ext cx="107530" cy="289823"/>
          </a:xfrm>
          <a:prstGeom prst="rect">
            <a:avLst/>
          </a:prstGeom>
        </p:spPr>
        <p:txBody>
          <a:bodyPr vert="horz" wrap="square" lIns="0" tIns="12700" rIns="0" bIns="0" rtlCol="0">
            <a:spAutoFit/>
          </a:bodyPr>
          <a:lstStyle/>
          <a:p>
            <a:pPr marL="12700">
              <a:lnSpc>
                <a:spcPct val="100000"/>
              </a:lnSpc>
              <a:spcBef>
                <a:spcPts val="100"/>
              </a:spcBef>
            </a:pPr>
            <a:r>
              <a:rPr lang="en-SG" sz="1800" dirty="0">
                <a:latin typeface="Calibri"/>
                <a:cs typeface="Calibri"/>
              </a:rPr>
              <a:t>X</a:t>
            </a:r>
            <a:endParaRPr sz="1800" dirty="0">
              <a:latin typeface="Calibri"/>
              <a:cs typeface="Calibri"/>
            </a:endParaRPr>
          </a:p>
        </p:txBody>
      </p:sp>
      <p:sp>
        <p:nvSpPr>
          <p:cNvPr id="95" name="TextBox 94">
            <a:extLst>
              <a:ext uri="{FF2B5EF4-FFF2-40B4-BE49-F238E27FC236}">
                <a16:creationId xmlns:a16="http://schemas.microsoft.com/office/drawing/2014/main" id="{D554EBB8-BA12-FB8D-A989-5BAF5991F2E0}"/>
              </a:ext>
            </a:extLst>
          </p:cNvPr>
          <p:cNvSpPr txBox="1"/>
          <p:nvPr/>
        </p:nvSpPr>
        <p:spPr>
          <a:xfrm>
            <a:off x="396462" y="4208443"/>
            <a:ext cx="8590520" cy="707886"/>
          </a:xfrm>
          <a:prstGeom prst="rect">
            <a:avLst/>
          </a:prstGeom>
          <a:noFill/>
        </p:spPr>
        <p:txBody>
          <a:bodyPr wrap="square" rtlCol="0">
            <a:spAutoFit/>
          </a:bodyPr>
          <a:lstStyle/>
          <a:p>
            <a:pPr marL="12700" marR="5080">
              <a:lnSpc>
                <a:spcPct val="100000"/>
              </a:lnSpc>
              <a:spcBef>
                <a:spcPts val="5"/>
              </a:spcBef>
            </a:pPr>
            <a:r>
              <a:rPr lang="en-SG" sz="2000" dirty="0">
                <a:latin typeface="Calibri"/>
                <a:cs typeface="Calibri"/>
              </a:rPr>
              <a:t>In </a:t>
            </a:r>
            <a:r>
              <a:rPr lang="en-SG" sz="2000" spc="-5" dirty="0">
                <a:latin typeface="Calibri"/>
                <a:cs typeface="Calibri"/>
              </a:rPr>
              <a:t>this</a:t>
            </a:r>
            <a:r>
              <a:rPr lang="en-SG" sz="2000" dirty="0">
                <a:latin typeface="Calibri"/>
                <a:cs typeface="Calibri"/>
              </a:rPr>
              <a:t> </a:t>
            </a:r>
            <a:r>
              <a:rPr lang="en-SG" sz="2000" spc="-5" dirty="0">
                <a:latin typeface="Calibri"/>
                <a:cs typeface="Calibri"/>
              </a:rPr>
              <a:t>case,</a:t>
            </a:r>
            <a:r>
              <a:rPr lang="en-SG" sz="2000" dirty="0">
                <a:latin typeface="Calibri"/>
                <a:cs typeface="Calibri"/>
              </a:rPr>
              <a:t> </a:t>
            </a:r>
            <a:r>
              <a:rPr lang="en-SG" sz="2000" spc="-10" dirty="0">
                <a:latin typeface="Calibri"/>
                <a:cs typeface="Calibri"/>
              </a:rPr>
              <a:t>we</a:t>
            </a:r>
            <a:r>
              <a:rPr lang="en-SG" sz="2000" spc="-5" dirty="0">
                <a:latin typeface="Calibri"/>
                <a:cs typeface="Calibri"/>
              </a:rPr>
              <a:t> combine</a:t>
            </a:r>
            <a:r>
              <a:rPr lang="en-SG" sz="2000" spc="-10" dirty="0">
                <a:latin typeface="Calibri"/>
                <a:cs typeface="Calibri"/>
              </a:rPr>
              <a:t> </a:t>
            </a:r>
            <a:r>
              <a:rPr lang="en-SG" sz="2000" spc="-15" dirty="0">
                <a:latin typeface="Calibri"/>
                <a:cs typeface="Calibri"/>
              </a:rPr>
              <a:t>features</a:t>
            </a:r>
            <a:r>
              <a:rPr lang="en-SG" sz="2000" spc="15" dirty="0">
                <a:latin typeface="Calibri"/>
                <a:cs typeface="Calibri"/>
              </a:rPr>
              <a:t> </a:t>
            </a:r>
            <a:r>
              <a:rPr lang="en-SG" sz="2000" spc="-15" dirty="0">
                <a:latin typeface="Calibri"/>
                <a:cs typeface="Calibri"/>
              </a:rPr>
              <a:t>to</a:t>
            </a:r>
            <a:r>
              <a:rPr lang="en-SG" sz="2000" dirty="0">
                <a:latin typeface="Calibri"/>
                <a:cs typeface="Calibri"/>
              </a:rPr>
              <a:t> </a:t>
            </a:r>
            <a:r>
              <a:rPr lang="en-SG" sz="2000" spc="-10" dirty="0">
                <a:latin typeface="Calibri"/>
                <a:cs typeface="Calibri"/>
              </a:rPr>
              <a:t>present </a:t>
            </a:r>
            <a:r>
              <a:rPr lang="en-SG" sz="2000" spc="-440" dirty="0">
                <a:latin typeface="Calibri"/>
                <a:cs typeface="Calibri"/>
              </a:rPr>
              <a:t> </a:t>
            </a:r>
            <a:r>
              <a:rPr lang="en-SG" sz="2000" dirty="0">
                <a:latin typeface="Calibri"/>
                <a:cs typeface="Calibri"/>
              </a:rPr>
              <a:t>the</a:t>
            </a:r>
            <a:r>
              <a:rPr lang="en-SG" sz="2000" spc="-5" dirty="0">
                <a:latin typeface="Calibri"/>
                <a:cs typeface="Calibri"/>
              </a:rPr>
              <a:t> </a:t>
            </a:r>
            <a:r>
              <a:rPr lang="en-SG" sz="2000" spc="-25" dirty="0">
                <a:latin typeface="Calibri"/>
                <a:cs typeface="Calibri"/>
              </a:rPr>
              <a:t>key</a:t>
            </a:r>
            <a:r>
              <a:rPr lang="en-SG" sz="2000" spc="-15" dirty="0">
                <a:latin typeface="Calibri"/>
                <a:cs typeface="Calibri"/>
              </a:rPr>
              <a:t> </a:t>
            </a:r>
            <a:r>
              <a:rPr lang="en-SG" sz="2000" spc="-10" dirty="0">
                <a:latin typeface="Calibri"/>
                <a:cs typeface="Calibri"/>
              </a:rPr>
              <a:t>variation</a:t>
            </a:r>
            <a:r>
              <a:rPr lang="en-SG" sz="2000" spc="10" dirty="0">
                <a:latin typeface="Calibri"/>
                <a:cs typeface="Calibri"/>
              </a:rPr>
              <a:t> </a:t>
            </a:r>
            <a:r>
              <a:rPr lang="en-SG" sz="2000" spc="-5" dirty="0">
                <a:latin typeface="Calibri"/>
                <a:cs typeface="Calibri"/>
              </a:rPr>
              <a:t>of</a:t>
            </a:r>
            <a:r>
              <a:rPr lang="en-SG" sz="2000" spc="-10" dirty="0">
                <a:latin typeface="Calibri"/>
                <a:cs typeface="Calibri"/>
              </a:rPr>
              <a:t> </a:t>
            </a:r>
            <a:r>
              <a:rPr lang="en-SG" sz="2000" dirty="0">
                <a:latin typeface="Calibri"/>
                <a:cs typeface="Calibri"/>
              </a:rPr>
              <a:t>the</a:t>
            </a:r>
            <a:r>
              <a:rPr lang="en-SG" sz="2000" spc="-10" dirty="0">
                <a:latin typeface="Calibri"/>
                <a:cs typeface="Calibri"/>
              </a:rPr>
              <a:t> data.</a:t>
            </a:r>
            <a:endParaRPr lang="en-SG" sz="2000" dirty="0">
              <a:latin typeface="Calibri"/>
              <a:cs typeface="Calibri"/>
            </a:endParaRPr>
          </a:p>
          <a:p>
            <a:endParaRPr lang="en-SG" sz="2000" dirty="0"/>
          </a:p>
        </p:txBody>
      </p:sp>
    </p:spTree>
    <p:extLst>
      <p:ext uri="{BB962C8B-B14F-4D97-AF65-F5344CB8AC3E}">
        <p14:creationId xmlns:p14="http://schemas.microsoft.com/office/powerpoint/2010/main" val="1265944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9ADE08-FC63-47AD-8783-E70234A77F2B}"/>
              </a:ext>
            </a:extLst>
          </p:cNvPr>
          <p:cNvPicPr>
            <a:picLocks noChangeAspect="1"/>
          </p:cNvPicPr>
          <p:nvPr/>
        </p:nvPicPr>
        <p:blipFill>
          <a:blip r:embed="rId3"/>
          <a:stretch>
            <a:fillRect/>
          </a:stretch>
        </p:blipFill>
        <p:spPr>
          <a:xfrm>
            <a:off x="972103" y="3019367"/>
            <a:ext cx="6645897" cy="1617133"/>
          </a:xfrm>
          <a:prstGeom prst="rect">
            <a:avLst/>
          </a:prstGeom>
        </p:spPr>
      </p:pic>
      <p:sp>
        <p:nvSpPr>
          <p:cNvPr id="2" name="Title 1">
            <a:extLst>
              <a:ext uri="{FF2B5EF4-FFF2-40B4-BE49-F238E27FC236}">
                <a16:creationId xmlns:a16="http://schemas.microsoft.com/office/drawing/2014/main" id="{689FAE22-9C87-4B76-BDC6-E6B60AD09679}"/>
              </a:ext>
            </a:extLst>
          </p:cNvPr>
          <p:cNvSpPr>
            <a:spLocks noGrp="1"/>
          </p:cNvSpPr>
          <p:nvPr>
            <p:ph type="title"/>
          </p:nvPr>
        </p:nvSpPr>
        <p:spPr/>
        <p:txBody>
          <a:bodyPr/>
          <a:lstStyle/>
          <a:p>
            <a:r>
              <a:rPr lang="en-SG" dirty="0"/>
              <a:t>Principal Components Analysis</a:t>
            </a:r>
          </a:p>
        </p:txBody>
      </p:sp>
      <p:sp>
        <p:nvSpPr>
          <p:cNvPr id="3" name="Text Placeholder 2">
            <a:extLst>
              <a:ext uri="{FF2B5EF4-FFF2-40B4-BE49-F238E27FC236}">
                <a16:creationId xmlns:a16="http://schemas.microsoft.com/office/drawing/2014/main" id="{60077C63-6F23-48AA-A576-B88EFF33B6D4}"/>
              </a:ext>
            </a:extLst>
          </p:cNvPr>
          <p:cNvSpPr>
            <a:spLocks noGrp="1"/>
          </p:cNvSpPr>
          <p:nvPr>
            <p:ph type="body" idx="1"/>
          </p:nvPr>
        </p:nvSpPr>
        <p:spPr>
          <a:xfrm>
            <a:off x="0" y="1327350"/>
            <a:ext cx="8653805" cy="3145500"/>
          </a:xfrm>
        </p:spPr>
        <p:txBody>
          <a:bodyPr/>
          <a:lstStyle/>
          <a:p>
            <a:pPr algn="l"/>
            <a:r>
              <a:rPr lang="en-SG" sz="1800" b="0" i="0" u="none" strike="noStrike" baseline="0" dirty="0">
                <a:latin typeface="Roboto Condensed Light" panose="02000000000000000000" pitchFamily="2" charset="0"/>
                <a:ea typeface="Roboto Condensed Light" panose="02000000000000000000" pitchFamily="2" charset="0"/>
                <a:cs typeface="Roboto Condensed Light" panose="02000000000000000000" pitchFamily="2" charset="0"/>
              </a:rPr>
              <a:t>The purpose of PCA (principal component analysis) is to reduce the number of features included while still capturing the key information, or the spread of the data, as measured by the </a:t>
            </a:r>
            <a:r>
              <a:rPr lang="en-SG" sz="1800" b="0" i="1" u="none" strike="noStrike" baseline="0" dirty="0">
                <a:latin typeface="Roboto Condensed Light" panose="02000000000000000000" pitchFamily="2" charset="0"/>
                <a:ea typeface="Roboto Condensed Light" panose="02000000000000000000" pitchFamily="2" charset="0"/>
                <a:cs typeface="Roboto Condensed Light" panose="02000000000000000000" pitchFamily="2" charset="0"/>
              </a:rPr>
              <a:t>variance</a:t>
            </a:r>
            <a:r>
              <a:rPr lang="en-SG" sz="1800" b="0" i="0" u="none" strike="noStrike" baseline="0" dirty="0">
                <a:latin typeface="Roboto Condensed Light" panose="02000000000000000000" pitchFamily="2" charset="0"/>
                <a:ea typeface="Roboto Condensed Light" panose="02000000000000000000" pitchFamily="2" charset="0"/>
                <a:cs typeface="Roboto Condensed Light" panose="02000000000000000000" pitchFamily="2" charset="0"/>
              </a:rPr>
              <a:t>.</a:t>
            </a:r>
          </a:p>
          <a:p>
            <a:pPr algn="l"/>
            <a:r>
              <a:rPr lang="en-SG" sz="1800" dirty="0">
                <a:latin typeface="Roboto Condensed Light" panose="02000000000000000000" pitchFamily="2" charset="0"/>
                <a:ea typeface="Roboto Condensed Light" panose="02000000000000000000" pitchFamily="2" charset="0"/>
                <a:cs typeface="Roboto Condensed Light" panose="02000000000000000000" pitchFamily="2" charset="0"/>
              </a:rPr>
              <a:t>T</a:t>
            </a:r>
            <a:r>
              <a:rPr lang="en-SG" sz="1800" b="0" i="0" u="none" strike="noStrike" baseline="0" dirty="0">
                <a:latin typeface="Roboto Condensed Light" panose="02000000000000000000" pitchFamily="2" charset="0"/>
                <a:ea typeface="Roboto Condensed Light" panose="02000000000000000000" pitchFamily="2" charset="0"/>
                <a:cs typeface="Roboto Condensed Light" panose="02000000000000000000" pitchFamily="2" charset="0"/>
              </a:rPr>
              <a:t>his new feature set is generated by linearly combining the features within the original feature set. The new features are called </a:t>
            </a:r>
            <a:r>
              <a:rPr lang="en-SG" sz="1800" b="1" i="0" u="none" strike="noStrike" baseline="0" dirty="0">
                <a:latin typeface="Roboto Condensed Light" panose="02000000000000000000" pitchFamily="2" charset="0"/>
                <a:ea typeface="Roboto Condensed Light" panose="02000000000000000000" pitchFamily="2" charset="0"/>
                <a:cs typeface="Roboto Condensed Light" panose="02000000000000000000" pitchFamily="2" charset="0"/>
              </a:rPr>
              <a:t>principal components</a:t>
            </a:r>
            <a:r>
              <a:rPr lang="en-SG" sz="1800" b="0" i="0" u="none" strike="noStrike" baseline="0" dirty="0">
                <a:latin typeface="Roboto Condensed Light" panose="02000000000000000000" pitchFamily="2" charset="0"/>
                <a:ea typeface="Roboto Condensed Light" panose="02000000000000000000" pitchFamily="2" charset="0"/>
                <a:cs typeface="Roboto Condensed Light" panose="02000000000000000000" pitchFamily="2" charset="0"/>
              </a:rPr>
              <a:t>.</a:t>
            </a:r>
            <a:endParaRPr lang="en-SG"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4" name="Slide Number Placeholder 3">
            <a:extLst>
              <a:ext uri="{FF2B5EF4-FFF2-40B4-BE49-F238E27FC236}">
                <a16:creationId xmlns:a16="http://schemas.microsoft.com/office/drawing/2014/main" id="{53D0F1A6-1951-4CDB-8475-7D95DA0BB9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1311100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503" name="Google Shape;503;p34"/>
          <p:cNvSpPr txBox="1">
            <a:spLocks noGrp="1"/>
          </p:cNvSpPr>
          <p:nvPr>
            <p:ph type="ctrTitle" idx="4294967295"/>
          </p:nvPr>
        </p:nvSpPr>
        <p:spPr>
          <a:xfrm>
            <a:off x="1275150" y="2364400"/>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rgbClr val="FF9800"/>
                </a:solidFill>
              </a:rPr>
              <a:t>THANK </a:t>
            </a:r>
            <a:r>
              <a:rPr lang="en-US" sz="6000" dirty="0">
                <a:solidFill>
                  <a:srgbClr val="FF9800"/>
                </a:solidFill>
              </a:rPr>
              <a:t>YOU</a:t>
            </a:r>
            <a:r>
              <a:rPr lang="en" sz="6000" dirty="0">
                <a:solidFill>
                  <a:srgbClr val="FF9800"/>
                </a:solidFill>
              </a:rPr>
              <a:t>!</a:t>
            </a:r>
            <a:endParaRPr sz="6000" dirty="0">
              <a:solidFill>
                <a:srgbClr val="FF9800"/>
              </a:solidFill>
            </a:endParaRPr>
          </a:p>
        </p:txBody>
      </p:sp>
      <p:sp>
        <p:nvSpPr>
          <p:cNvPr id="504" name="Google Shape;504;p34"/>
          <p:cNvSpPr txBox="1">
            <a:spLocks noGrp="1"/>
          </p:cNvSpPr>
          <p:nvPr>
            <p:ph type="subTitle" idx="4294967295"/>
          </p:nvPr>
        </p:nvSpPr>
        <p:spPr>
          <a:xfrm>
            <a:off x="1275150" y="3230000"/>
            <a:ext cx="6593700" cy="13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t>Any questions?</a:t>
            </a:r>
            <a:endParaRPr sz="2000" b="1" dirty="0"/>
          </a:p>
        </p:txBody>
      </p:sp>
      <p:grpSp>
        <p:nvGrpSpPr>
          <p:cNvPr id="505" name="Google Shape;505;p34"/>
          <p:cNvGrpSpPr/>
          <p:nvPr/>
        </p:nvGrpSpPr>
        <p:grpSpPr>
          <a:xfrm>
            <a:off x="3996210" y="966817"/>
            <a:ext cx="1197664" cy="1126777"/>
            <a:chOff x="5972700" y="2330200"/>
            <a:chExt cx="411625" cy="387275"/>
          </a:xfrm>
        </p:grpSpPr>
        <p:sp>
          <p:nvSpPr>
            <p:cNvPr id="506" name="Google Shape;506;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52408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6FF8-C91D-40DC-9B0E-AD5ECC33249F}"/>
              </a:ext>
            </a:extLst>
          </p:cNvPr>
          <p:cNvSpPr>
            <a:spLocks noGrp="1"/>
          </p:cNvSpPr>
          <p:nvPr>
            <p:ph type="title"/>
          </p:nvPr>
        </p:nvSpPr>
        <p:spPr/>
        <p:txBody>
          <a:bodyPr/>
          <a:lstStyle/>
          <a:p>
            <a:r>
              <a:rPr lang="en-SG" dirty="0"/>
              <a:t>Hands-on Lab</a:t>
            </a:r>
          </a:p>
        </p:txBody>
      </p:sp>
      <p:sp>
        <p:nvSpPr>
          <p:cNvPr id="3" name="Text Placeholder 2">
            <a:extLst>
              <a:ext uri="{FF2B5EF4-FFF2-40B4-BE49-F238E27FC236}">
                <a16:creationId xmlns:a16="http://schemas.microsoft.com/office/drawing/2014/main" id="{815B7EC8-C9DE-4193-B687-07A006294B1E}"/>
              </a:ext>
            </a:extLst>
          </p:cNvPr>
          <p:cNvSpPr>
            <a:spLocks noGrp="1"/>
          </p:cNvSpPr>
          <p:nvPr>
            <p:ph type="body" idx="1"/>
          </p:nvPr>
        </p:nvSpPr>
        <p:spPr/>
        <p:txBody>
          <a:bodyPr/>
          <a:lstStyle/>
          <a:p>
            <a:r>
              <a:rPr lang="en-SG" dirty="0"/>
              <a:t>K-means clustering</a:t>
            </a:r>
          </a:p>
          <a:p>
            <a:r>
              <a:rPr lang="en-SG" dirty="0"/>
              <a:t>Principal Components Analysis</a:t>
            </a:r>
          </a:p>
        </p:txBody>
      </p:sp>
      <p:sp>
        <p:nvSpPr>
          <p:cNvPr id="4" name="Slide Number Placeholder 3">
            <a:extLst>
              <a:ext uri="{FF2B5EF4-FFF2-40B4-BE49-F238E27FC236}">
                <a16:creationId xmlns:a16="http://schemas.microsoft.com/office/drawing/2014/main" id="{8CAA7DF7-A1B7-483A-BBFE-A5373F8E40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5" name="Footer Placeholder 4">
            <a:extLst>
              <a:ext uri="{FF2B5EF4-FFF2-40B4-BE49-F238E27FC236}">
                <a16:creationId xmlns:a16="http://schemas.microsoft.com/office/drawing/2014/main" id="{5A5D6F15-F4FE-4353-BC6C-FFDE2405AC9C}"/>
              </a:ext>
            </a:extLst>
          </p:cNvPr>
          <p:cNvSpPr>
            <a:spLocks noGrp="1"/>
          </p:cNvSpPr>
          <p:nvPr>
            <p:ph type="ftr" sz="quarter" idx="4294967295"/>
          </p:nvPr>
        </p:nvSpPr>
        <p:spPr>
          <a:xfrm>
            <a:off x="3028950" y="4767263"/>
            <a:ext cx="3086100" cy="274637"/>
          </a:xfrm>
        </p:spPr>
        <p:txBody>
          <a:bodyPr/>
          <a:lstStyle/>
          <a:p>
            <a:r>
              <a:rPr lang="en-US"/>
              <a:t>Unsupervised Learning</a:t>
            </a:r>
            <a:endParaRPr lang="en-US" dirty="0"/>
          </a:p>
        </p:txBody>
      </p:sp>
    </p:spTree>
    <p:extLst>
      <p:ext uri="{BB962C8B-B14F-4D97-AF65-F5344CB8AC3E}">
        <p14:creationId xmlns:p14="http://schemas.microsoft.com/office/powerpoint/2010/main" val="498427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065A-AF43-4C4F-4E23-0D379529699B}"/>
              </a:ext>
            </a:extLst>
          </p:cNvPr>
          <p:cNvSpPr>
            <a:spLocks noGrp="1"/>
          </p:cNvSpPr>
          <p:nvPr>
            <p:ph type="title"/>
          </p:nvPr>
        </p:nvSpPr>
        <p:spPr/>
        <p:txBody>
          <a:bodyPr/>
          <a:lstStyle/>
          <a:p>
            <a:r>
              <a:rPr lang="en-US" dirty="0"/>
              <a:t>Supervised vs Unsupervised Learning</a:t>
            </a:r>
          </a:p>
        </p:txBody>
      </p:sp>
      <p:sp>
        <p:nvSpPr>
          <p:cNvPr id="4" name="Slide Number Placeholder 3">
            <a:extLst>
              <a:ext uri="{FF2B5EF4-FFF2-40B4-BE49-F238E27FC236}">
                <a16:creationId xmlns:a16="http://schemas.microsoft.com/office/drawing/2014/main" id="{00712DCF-8DD7-4E04-720A-D05CE53F5E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8" name="Text Placeholder 2">
            <a:extLst>
              <a:ext uri="{FF2B5EF4-FFF2-40B4-BE49-F238E27FC236}">
                <a16:creationId xmlns:a16="http://schemas.microsoft.com/office/drawing/2014/main" id="{11B7799A-2129-4AB3-81F8-744A5EE6C98E}"/>
              </a:ext>
            </a:extLst>
          </p:cNvPr>
          <p:cNvSpPr txBox="1">
            <a:spLocks/>
          </p:cNvSpPr>
          <p:nvPr/>
        </p:nvSpPr>
        <p:spPr>
          <a:xfrm>
            <a:off x="103255" y="1399781"/>
            <a:ext cx="5525655" cy="3126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eaLnBrk="1" hangingPunct="1">
              <a:lnSpc>
                <a:spcPct val="100000"/>
              </a:lnSpc>
              <a:spcBef>
                <a:spcPts val="1000"/>
              </a:spcBef>
              <a:spcAft>
                <a:spcPts val="0"/>
              </a:spcAft>
              <a:buClr>
                <a:srgbClr val="C7D3E6"/>
              </a:buClr>
              <a:buSzPts val="24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eaLnBrk="1" hangingPunct="1">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eaLnBrk="1" hangingPunct="1">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eaLnBrk="1" hangingPunct="1">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eaLnBrk="1" hangingPunct="1">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eaLnBrk="1" hangingPunct="1">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eaLnBrk="1" hangingPunct="1">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eaLnBrk="1" hangingPunct="1">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r>
              <a:rPr lang="en-SG" sz="1800" dirty="0"/>
              <a:t>Supervised learning</a:t>
            </a:r>
          </a:p>
          <a:p>
            <a:pPr lvl="1"/>
            <a:r>
              <a:rPr lang="en-SG" sz="1800" dirty="0"/>
              <a:t>Outcome/target variable (Dependent variable)</a:t>
            </a:r>
          </a:p>
          <a:p>
            <a:pPr lvl="1"/>
            <a:r>
              <a:rPr lang="en-SG" sz="1800" dirty="0"/>
              <a:t>Input variables (Independent variable)</a:t>
            </a:r>
          </a:p>
          <a:p>
            <a:pPr marL="711183" lvl="1" indent="0">
              <a:buFont typeface="Roboto Condensed Light"/>
              <a:buNone/>
            </a:pPr>
            <a:endParaRPr lang="en-SG" sz="1800" dirty="0"/>
          </a:p>
          <a:p>
            <a:r>
              <a:rPr lang="en-SG" sz="1800" dirty="0"/>
              <a:t>Unsupervised learning</a:t>
            </a:r>
          </a:p>
          <a:p>
            <a:pPr lvl="1"/>
            <a:r>
              <a:rPr lang="en-SG" sz="1800" b="1" dirty="0">
                <a:solidFill>
                  <a:schemeClr val="accent1"/>
                </a:solidFill>
              </a:rPr>
              <a:t>No outcome/target variable (Dependent variable)</a:t>
            </a:r>
          </a:p>
          <a:p>
            <a:pPr lvl="1"/>
            <a:r>
              <a:rPr lang="en-SG" sz="1800" dirty="0"/>
              <a:t>Only input variables (Independent variable)</a:t>
            </a:r>
          </a:p>
          <a:p>
            <a:pPr lvl="1"/>
            <a:endParaRPr lang="en-SG" sz="1800" dirty="0"/>
          </a:p>
          <a:p>
            <a:pPr marL="711183" lvl="1" indent="0">
              <a:buFont typeface="Roboto Condensed Light"/>
              <a:buNone/>
            </a:pPr>
            <a:br>
              <a:rPr lang="en-SG" sz="1800" dirty="0"/>
            </a:br>
            <a:endParaRPr lang="en-SG" sz="1800" dirty="0"/>
          </a:p>
        </p:txBody>
      </p:sp>
      <p:pic>
        <p:nvPicPr>
          <p:cNvPr id="9" name="Picture 8">
            <a:extLst>
              <a:ext uri="{FF2B5EF4-FFF2-40B4-BE49-F238E27FC236}">
                <a16:creationId xmlns:a16="http://schemas.microsoft.com/office/drawing/2014/main" id="{D75E0BC9-2240-4B85-B246-2E2ECB28A1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28910" y="1680181"/>
            <a:ext cx="3411835" cy="2263115"/>
          </a:xfrm>
          <a:prstGeom prst="rect">
            <a:avLst/>
          </a:prstGeom>
        </p:spPr>
      </p:pic>
    </p:spTree>
    <p:extLst>
      <p:ext uri="{BB962C8B-B14F-4D97-AF65-F5344CB8AC3E}">
        <p14:creationId xmlns:p14="http://schemas.microsoft.com/office/powerpoint/2010/main" val="3932645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508A7-672E-41E4-A55C-7EEE63346109}"/>
              </a:ext>
            </a:extLst>
          </p:cNvPr>
          <p:cNvSpPr>
            <a:spLocks noGrp="1"/>
          </p:cNvSpPr>
          <p:nvPr>
            <p:ph type="ctrTitle"/>
          </p:nvPr>
        </p:nvSpPr>
        <p:spPr/>
        <p:txBody>
          <a:bodyPr/>
          <a:lstStyle/>
          <a:p>
            <a:r>
              <a:rPr lang="en-SG" dirty="0"/>
              <a:t>Anomaly Detection</a:t>
            </a:r>
            <a:endParaRPr lang="en-US" dirty="0"/>
          </a:p>
        </p:txBody>
      </p:sp>
      <p:sp>
        <p:nvSpPr>
          <p:cNvPr id="3" name="TextBox 2">
            <a:extLst>
              <a:ext uri="{FF2B5EF4-FFF2-40B4-BE49-F238E27FC236}">
                <a16:creationId xmlns:a16="http://schemas.microsoft.com/office/drawing/2014/main" id="{B37C7DA4-C1E5-07A5-E97B-184C7BF39AAA}"/>
              </a:ext>
            </a:extLst>
          </p:cNvPr>
          <p:cNvSpPr txBox="1"/>
          <p:nvPr/>
        </p:nvSpPr>
        <p:spPr>
          <a:xfrm>
            <a:off x="7435273" y="4276437"/>
            <a:ext cx="1189749" cy="307777"/>
          </a:xfrm>
          <a:prstGeom prst="rect">
            <a:avLst/>
          </a:prstGeom>
          <a:noFill/>
        </p:spPr>
        <p:txBody>
          <a:bodyPr wrap="none" rtlCol="0">
            <a:spAutoFit/>
          </a:bodyPr>
          <a:lstStyle/>
          <a:p>
            <a:r>
              <a:rPr lang="en-SG" dirty="0">
                <a:solidFill>
                  <a:schemeClr val="bg1"/>
                </a:solidFill>
              </a:rPr>
              <a:t>Brandon Ooi</a:t>
            </a:r>
          </a:p>
        </p:txBody>
      </p:sp>
    </p:spTree>
    <p:extLst>
      <p:ext uri="{BB962C8B-B14F-4D97-AF65-F5344CB8AC3E}">
        <p14:creationId xmlns:p14="http://schemas.microsoft.com/office/powerpoint/2010/main" val="3805667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73C4C-18A2-C1C0-933C-C552464F513A}"/>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105E1A56-1D60-81FF-7628-0A64CFD9D135}"/>
              </a:ext>
            </a:extLst>
          </p:cNvPr>
          <p:cNvSpPr>
            <a:spLocks noGrp="1"/>
          </p:cNvSpPr>
          <p:nvPr>
            <p:ph type="body" idx="1"/>
          </p:nvPr>
        </p:nvSpPr>
        <p:spPr/>
        <p:txBody>
          <a:bodyPr/>
          <a:lstStyle/>
          <a:p>
            <a:endParaRPr lang="en-US" dirty="0"/>
          </a:p>
          <a:p>
            <a:r>
              <a:rPr lang="en-US" dirty="0"/>
              <a:t>What is an anomaly?</a:t>
            </a:r>
          </a:p>
          <a:p>
            <a:r>
              <a:rPr lang="en-US" dirty="0"/>
              <a:t>Applications of anomaly detection</a:t>
            </a:r>
          </a:p>
          <a:p>
            <a:r>
              <a:rPr lang="en-US" dirty="0"/>
              <a:t>Approaches and considerations when performing anomaly detection</a:t>
            </a:r>
          </a:p>
          <a:p>
            <a:r>
              <a:rPr lang="en-US" dirty="0"/>
              <a:t>Autoencoders</a:t>
            </a:r>
          </a:p>
          <a:p>
            <a:r>
              <a:rPr lang="en-US" dirty="0"/>
              <a:t>Isolation forest</a:t>
            </a:r>
          </a:p>
          <a:p>
            <a:endParaRPr lang="en-US" dirty="0"/>
          </a:p>
        </p:txBody>
      </p:sp>
      <p:sp>
        <p:nvSpPr>
          <p:cNvPr id="4" name="Slide Number Placeholder 3">
            <a:extLst>
              <a:ext uri="{FF2B5EF4-FFF2-40B4-BE49-F238E27FC236}">
                <a16:creationId xmlns:a16="http://schemas.microsoft.com/office/drawing/2014/main" id="{3022DF2F-C641-7B49-5F0F-CF3CC87FB9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2584171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64D76-7C50-4586-842B-C14DD0BA3EEB}"/>
              </a:ext>
            </a:extLst>
          </p:cNvPr>
          <p:cNvSpPr>
            <a:spLocks noGrp="1"/>
          </p:cNvSpPr>
          <p:nvPr>
            <p:ph type="title"/>
          </p:nvPr>
        </p:nvSpPr>
        <p:spPr/>
        <p:txBody>
          <a:bodyPr/>
          <a:lstStyle/>
          <a:p>
            <a:r>
              <a:rPr lang="en-SG" dirty="0"/>
              <a:t>What is an anomaly</a:t>
            </a:r>
          </a:p>
        </p:txBody>
      </p:sp>
      <p:sp>
        <p:nvSpPr>
          <p:cNvPr id="3" name="Text Placeholder 2">
            <a:extLst>
              <a:ext uri="{FF2B5EF4-FFF2-40B4-BE49-F238E27FC236}">
                <a16:creationId xmlns:a16="http://schemas.microsoft.com/office/drawing/2014/main" id="{8627295D-3E55-4568-9BDB-B828C1D9D8C4}"/>
              </a:ext>
            </a:extLst>
          </p:cNvPr>
          <p:cNvSpPr>
            <a:spLocks noGrp="1"/>
          </p:cNvSpPr>
          <p:nvPr>
            <p:ph type="body" idx="1"/>
          </p:nvPr>
        </p:nvSpPr>
        <p:spPr/>
        <p:txBody>
          <a:bodyPr/>
          <a:lstStyle/>
          <a:p>
            <a:r>
              <a:rPr lang="en-SG" dirty="0"/>
              <a:t>Object (or data point) that is different from most other objects (data points)</a:t>
            </a:r>
          </a:p>
          <a:p>
            <a:r>
              <a:rPr lang="en-SG" dirty="0"/>
              <a:t>Anomaly is also called an </a:t>
            </a:r>
            <a:r>
              <a:rPr lang="en-SG" b="1" dirty="0"/>
              <a:t>outlier</a:t>
            </a:r>
          </a:p>
          <a:p>
            <a:r>
              <a:rPr lang="en-SG" dirty="0"/>
              <a:t>Historically, in statistics, we want to remove ‘anomalies/outliers’ to improve analysis</a:t>
            </a:r>
          </a:p>
          <a:p>
            <a:r>
              <a:rPr lang="en-SG" dirty="0"/>
              <a:t>Nowadays, anomalies/outliers are objects of interest (potentially negative impact)</a:t>
            </a:r>
          </a:p>
          <a:p>
            <a:endParaRPr lang="en-SG" dirty="0"/>
          </a:p>
        </p:txBody>
      </p:sp>
      <p:sp>
        <p:nvSpPr>
          <p:cNvPr id="4" name="Slide Number Placeholder 3">
            <a:extLst>
              <a:ext uri="{FF2B5EF4-FFF2-40B4-BE49-F238E27FC236}">
                <a16:creationId xmlns:a16="http://schemas.microsoft.com/office/drawing/2014/main" id="{04B7DB49-40A6-4ECD-89E7-8A8F0374B9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5" name="Footer Placeholder 4">
            <a:extLst>
              <a:ext uri="{FF2B5EF4-FFF2-40B4-BE49-F238E27FC236}">
                <a16:creationId xmlns:a16="http://schemas.microsoft.com/office/drawing/2014/main" id="{E971D99F-35B3-4A15-B405-21B2FBF5EFFC}"/>
              </a:ext>
            </a:extLst>
          </p:cNvPr>
          <p:cNvSpPr>
            <a:spLocks noGrp="1"/>
          </p:cNvSpPr>
          <p:nvPr>
            <p:ph type="ftr" sz="quarter" idx="4294967295"/>
          </p:nvPr>
        </p:nvSpPr>
        <p:spPr>
          <a:xfrm>
            <a:off x="3028950" y="4767263"/>
            <a:ext cx="3086100" cy="274637"/>
          </a:xfrm>
        </p:spPr>
        <p:txBody>
          <a:bodyPr/>
          <a:lstStyle/>
          <a:p>
            <a:r>
              <a:rPr lang="en-US" dirty="0"/>
              <a:t>Unsupervised Learning</a:t>
            </a:r>
          </a:p>
        </p:txBody>
      </p:sp>
      <p:pic>
        <p:nvPicPr>
          <p:cNvPr id="6" name="Picture 5">
            <a:extLst>
              <a:ext uri="{FF2B5EF4-FFF2-40B4-BE49-F238E27FC236}">
                <a16:creationId xmlns:a16="http://schemas.microsoft.com/office/drawing/2014/main" id="{C06B0C69-8212-41C2-80BF-922C64BBCEEA}"/>
              </a:ext>
            </a:extLst>
          </p:cNvPr>
          <p:cNvPicPr>
            <a:picLocks noChangeAspect="1"/>
          </p:cNvPicPr>
          <p:nvPr/>
        </p:nvPicPr>
        <p:blipFill>
          <a:blip r:embed="rId2"/>
          <a:stretch>
            <a:fillRect/>
          </a:stretch>
        </p:blipFill>
        <p:spPr>
          <a:xfrm>
            <a:off x="3793223" y="3331079"/>
            <a:ext cx="2820998" cy="1768689"/>
          </a:xfrm>
          <a:prstGeom prst="rect">
            <a:avLst/>
          </a:prstGeom>
        </p:spPr>
      </p:pic>
    </p:spTree>
    <p:extLst>
      <p:ext uri="{BB962C8B-B14F-4D97-AF65-F5344CB8AC3E}">
        <p14:creationId xmlns:p14="http://schemas.microsoft.com/office/powerpoint/2010/main" val="473202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25BDB-6E34-4B5D-8D12-00B60458799A}"/>
              </a:ext>
            </a:extLst>
          </p:cNvPr>
          <p:cNvSpPr>
            <a:spLocks noGrp="1"/>
          </p:cNvSpPr>
          <p:nvPr>
            <p:ph type="title"/>
          </p:nvPr>
        </p:nvSpPr>
        <p:spPr/>
        <p:txBody>
          <a:bodyPr/>
          <a:lstStyle/>
          <a:p>
            <a:endParaRPr lang="en-SG"/>
          </a:p>
        </p:txBody>
      </p:sp>
      <p:sp>
        <p:nvSpPr>
          <p:cNvPr id="3" name="Text Placeholder 2">
            <a:extLst>
              <a:ext uri="{FF2B5EF4-FFF2-40B4-BE49-F238E27FC236}">
                <a16:creationId xmlns:a16="http://schemas.microsoft.com/office/drawing/2014/main" id="{B35F15BB-0B96-4517-9388-197FBDE85414}"/>
              </a:ext>
            </a:extLst>
          </p:cNvPr>
          <p:cNvSpPr>
            <a:spLocks noGrp="1"/>
          </p:cNvSpPr>
          <p:nvPr>
            <p:ph type="body" idx="1"/>
          </p:nvPr>
        </p:nvSpPr>
        <p:spPr/>
        <p:txBody>
          <a:bodyPr/>
          <a:lstStyle/>
          <a:p>
            <a:r>
              <a:rPr lang="en-SG" dirty="0"/>
              <a:t>Data from different classes of objects or underlying mechanism</a:t>
            </a:r>
          </a:p>
          <a:p>
            <a:pPr lvl="1"/>
            <a:r>
              <a:rPr lang="en-SG" dirty="0"/>
              <a:t>Disease vs non-disease</a:t>
            </a:r>
          </a:p>
          <a:p>
            <a:pPr lvl="1"/>
            <a:r>
              <a:rPr lang="en-SG" dirty="0"/>
              <a:t>Fraud vs non-fraud</a:t>
            </a:r>
          </a:p>
          <a:p>
            <a:r>
              <a:rPr lang="en-SG" dirty="0"/>
              <a:t>Natural variation</a:t>
            </a:r>
          </a:p>
          <a:p>
            <a:pPr lvl="1"/>
            <a:r>
              <a:rPr lang="en-SG" dirty="0"/>
              <a:t>Tails on Gaussian (normal) distribution </a:t>
            </a:r>
          </a:p>
          <a:p>
            <a:r>
              <a:rPr lang="en-SG" dirty="0"/>
              <a:t>Data measurement and collection errors</a:t>
            </a:r>
          </a:p>
          <a:p>
            <a:endParaRPr lang="en-SG" dirty="0"/>
          </a:p>
        </p:txBody>
      </p:sp>
      <p:sp>
        <p:nvSpPr>
          <p:cNvPr id="4" name="Slide Number Placeholder 3">
            <a:extLst>
              <a:ext uri="{FF2B5EF4-FFF2-40B4-BE49-F238E27FC236}">
                <a16:creationId xmlns:a16="http://schemas.microsoft.com/office/drawing/2014/main" id="{6D64B81E-C417-4C6C-9E0D-2DBA9DCEA0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6" name="Picture 5">
            <a:extLst>
              <a:ext uri="{FF2B5EF4-FFF2-40B4-BE49-F238E27FC236}">
                <a16:creationId xmlns:a16="http://schemas.microsoft.com/office/drawing/2014/main" id="{36890516-200C-428C-B6E2-5CBA9FCE315D}"/>
              </a:ext>
            </a:extLst>
          </p:cNvPr>
          <p:cNvPicPr>
            <a:picLocks noChangeAspect="1"/>
          </p:cNvPicPr>
          <p:nvPr/>
        </p:nvPicPr>
        <p:blipFill rotWithShape="1">
          <a:blip r:embed="rId3"/>
          <a:srcRect l="12555" t="8377" r="54873" b="29083"/>
          <a:stretch/>
        </p:blipFill>
        <p:spPr>
          <a:xfrm>
            <a:off x="6038958" y="2230004"/>
            <a:ext cx="2174789" cy="1828800"/>
          </a:xfrm>
          <a:prstGeom prst="rect">
            <a:avLst/>
          </a:prstGeom>
        </p:spPr>
      </p:pic>
      <p:sp>
        <p:nvSpPr>
          <p:cNvPr id="7" name="TextBox 7">
            <a:extLst>
              <a:ext uri="{FF2B5EF4-FFF2-40B4-BE49-F238E27FC236}">
                <a16:creationId xmlns:a16="http://schemas.microsoft.com/office/drawing/2014/main" id="{DF8510DA-B186-4AB9-8B02-BB058533D4B9}"/>
              </a:ext>
            </a:extLst>
          </p:cNvPr>
          <p:cNvSpPr txBox="1"/>
          <p:nvPr/>
        </p:nvSpPr>
        <p:spPr>
          <a:xfrm>
            <a:off x="8114893" y="3180333"/>
            <a:ext cx="716693"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dirty="0"/>
              <a:t>tail</a:t>
            </a:r>
          </a:p>
        </p:txBody>
      </p:sp>
      <p:cxnSp>
        <p:nvCxnSpPr>
          <p:cNvPr id="8" name="Straight Arrow Connector 7">
            <a:extLst>
              <a:ext uri="{FF2B5EF4-FFF2-40B4-BE49-F238E27FC236}">
                <a16:creationId xmlns:a16="http://schemas.microsoft.com/office/drawing/2014/main" id="{B33F8793-AB61-47D1-B7F2-7031E062EE91}"/>
              </a:ext>
            </a:extLst>
          </p:cNvPr>
          <p:cNvCxnSpPr/>
          <p:nvPr/>
        </p:nvCxnSpPr>
        <p:spPr>
          <a:xfrm flipH="1">
            <a:off x="8053110" y="3638674"/>
            <a:ext cx="247135" cy="222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971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41FE4-E84D-4AF2-8777-A0D8C83E9390}"/>
              </a:ext>
            </a:extLst>
          </p:cNvPr>
          <p:cNvSpPr>
            <a:spLocks noGrp="1"/>
          </p:cNvSpPr>
          <p:nvPr>
            <p:ph type="title"/>
          </p:nvPr>
        </p:nvSpPr>
        <p:spPr/>
        <p:txBody>
          <a:bodyPr/>
          <a:lstStyle/>
          <a:p>
            <a:r>
              <a:rPr lang="en-SG" dirty="0"/>
              <a:t>Applications of anomaly detection</a:t>
            </a:r>
          </a:p>
        </p:txBody>
      </p:sp>
      <p:sp>
        <p:nvSpPr>
          <p:cNvPr id="3" name="Text Placeholder 2">
            <a:extLst>
              <a:ext uri="{FF2B5EF4-FFF2-40B4-BE49-F238E27FC236}">
                <a16:creationId xmlns:a16="http://schemas.microsoft.com/office/drawing/2014/main" id="{043CDCA8-00BC-4782-873D-974CB51D2DB6}"/>
              </a:ext>
            </a:extLst>
          </p:cNvPr>
          <p:cNvSpPr>
            <a:spLocks noGrp="1"/>
          </p:cNvSpPr>
          <p:nvPr>
            <p:ph type="body" idx="1"/>
          </p:nvPr>
        </p:nvSpPr>
        <p:spPr/>
        <p:txBody>
          <a:bodyPr/>
          <a:lstStyle/>
          <a:p>
            <a:r>
              <a:rPr lang="en-SG" dirty="0"/>
              <a:t>Network intrusion</a:t>
            </a:r>
          </a:p>
          <a:p>
            <a:r>
              <a:rPr lang="en-SG" dirty="0"/>
              <a:t>Insurance / credit card fraud</a:t>
            </a:r>
          </a:p>
          <a:p>
            <a:r>
              <a:rPr lang="en-SG" dirty="0"/>
              <a:t>Healthcare informatics / medical diagnostics</a:t>
            </a:r>
          </a:p>
          <a:p>
            <a:r>
              <a:rPr lang="en-SG" dirty="0"/>
              <a:t>Industrial damage detection</a:t>
            </a:r>
          </a:p>
          <a:p>
            <a:r>
              <a:rPr lang="en-SG" dirty="0"/>
              <a:t>Process monitoring</a:t>
            </a:r>
          </a:p>
          <a:p>
            <a:r>
              <a:rPr lang="en-SG" dirty="0"/>
              <a:t>Image processing / video surveillance</a:t>
            </a:r>
          </a:p>
          <a:p>
            <a:r>
              <a:rPr lang="en-US" dirty="0"/>
              <a:t>Novel topic detection in text mining</a:t>
            </a:r>
          </a:p>
          <a:p>
            <a:r>
              <a:rPr lang="en-US" dirty="0"/>
              <a:t>and more . . . </a:t>
            </a:r>
          </a:p>
          <a:p>
            <a:endParaRPr lang="en-SG" dirty="0"/>
          </a:p>
        </p:txBody>
      </p:sp>
      <p:sp>
        <p:nvSpPr>
          <p:cNvPr id="4" name="Slide Number Placeholder 3">
            <a:extLst>
              <a:ext uri="{FF2B5EF4-FFF2-40B4-BE49-F238E27FC236}">
                <a16:creationId xmlns:a16="http://schemas.microsoft.com/office/drawing/2014/main" id="{75EA0D78-7580-4A32-AAE9-4BCC6AA997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2876681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0BF67-C4AF-46D6-AB12-D7B55337AE7E}"/>
              </a:ext>
            </a:extLst>
          </p:cNvPr>
          <p:cNvSpPr>
            <a:spLocks noGrp="1"/>
          </p:cNvSpPr>
          <p:nvPr>
            <p:ph type="title"/>
          </p:nvPr>
        </p:nvSpPr>
        <p:spPr/>
        <p:txBody>
          <a:bodyPr/>
          <a:lstStyle/>
          <a:p>
            <a:r>
              <a:rPr lang="en-SG" dirty="0"/>
              <a:t>Intrusion Detection</a:t>
            </a:r>
          </a:p>
        </p:txBody>
      </p:sp>
      <p:sp>
        <p:nvSpPr>
          <p:cNvPr id="3" name="Text Placeholder 2">
            <a:extLst>
              <a:ext uri="{FF2B5EF4-FFF2-40B4-BE49-F238E27FC236}">
                <a16:creationId xmlns:a16="http://schemas.microsoft.com/office/drawing/2014/main" id="{1934EAB8-C7DD-4E17-BB00-33432D2FC0D4}"/>
              </a:ext>
            </a:extLst>
          </p:cNvPr>
          <p:cNvSpPr>
            <a:spLocks noGrp="1"/>
          </p:cNvSpPr>
          <p:nvPr>
            <p:ph type="body" idx="1"/>
          </p:nvPr>
        </p:nvSpPr>
        <p:spPr/>
        <p:txBody>
          <a:bodyPr/>
          <a:lstStyle/>
          <a:p>
            <a:r>
              <a:rPr lang="en-SG" dirty="0"/>
              <a:t>Network intrusion is attempts by malicious user to bypass security mechanism of network or computer system</a:t>
            </a:r>
          </a:p>
          <a:p>
            <a:r>
              <a:rPr lang="en-SG" dirty="0"/>
              <a:t>Intrusion detection is the </a:t>
            </a:r>
            <a:r>
              <a:rPr lang="en-US" dirty="0"/>
              <a:t>monitoring and analysis of events indicative of such attempts.</a:t>
            </a:r>
          </a:p>
          <a:p>
            <a:r>
              <a:rPr lang="en-SG" sz="1800" dirty="0"/>
              <a:t> </a:t>
            </a:r>
            <a:r>
              <a:rPr lang="en-SG" dirty="0"/>
              <a:t>Challenges</a:t>
            </a:r>
          </a:p>
          <a:p>
            <a:pPr lvl="1"/>
            <a:r>
              <a:rPr lang="en-US" dirty="0"/>
              <a:t>Signature-based intrusion detection systems are based on ‘patterns’ of previous known attacks and cannot detect emerging cyber threats</a:t>
            </a:r>
          </a:p>
          <a:p>
            <a:r>
              <a:rPr lang="en-US" dirty="0"/>
              <a:t>Anomaly detection can help to detect previously unknown attacks but may suffer from false positives </a:t>
            </a:r>
            <a:endParaRPr lang="en-SG" dirty="0"/>
          </a:p>
          <a:p>
            <a:endParaRPr lang="en-SG" sz="1800" dirty="0"/>
          </a:p>
        </p:txBody>
      </p:sp>
      <p:sp>
        <p:nvSpPr>
          <p:cNvPr id="4" name="Slide Number Placeholder 3">
            <a:extLst>
              <a:ext uri="{FF2B5EF4-FFF2-40B4-BE49-F238E27FC236}">
                <a16:creationId xmlns:a16="http://schemas.microsoft.com/office/drawing/2014/main" id="{29D1BFF2-63E7-433D-95DB-C8DE699986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4252481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08DE-C091-4193-8C38-D6313DB24BE5}"/>
              </a:ext>
            </a:extLst>
          </p:cNvPr>
          <p:cNvSpPr>
            <a:spLocks noGrp="1"/>
          </p:cNvSpPr>
          <p:nvPr>
            <p:ph type="title"/>
          </p:nvPr>
        </p:nvSpPr>
        <p:spPr/>
        <p:txBody>
          <a:bodyPr/>
          <a:lstStyle/>
          <a:p>
            <a:r>
              <a:rPr lang="en-SG" dirty="0"/>
              <a:t>Fraud Detection</a:t>
            </a:r>
          </a:p>
        </p:txBody>
      </p:sp>
      <p:sp>
        <p:nvSpPr>
          <p:cNvPr id="3" name="Text Placeholder 2">
            <a:extLst>
              <a:ext uri="{FF2B5EF4-FFF2-40B4-BE49-F238E27FC236}">
                <a16:creationId xmlns:a16="http://schemas.microsoft.com/office/drawing/2014/main" id="{20B44FCC-C36F-47ED-B93A-B893CE879469}"/>
              </a:ext>
            </a:extLst>
          </p:cNvPr>
          <p:cNvSpPr>
            <a:spLocks noGrp="1"/>
          </p:cNvSpPr>
          <p:nvPr>
            <p:ph type="body" idx="1"/>
          </p:nvPr>
        </p:nvSpPr>
        <p:spPr/>
        <p:txBody>
          <a:bodyPr/>
          <a:lstStyle/>
          <a:p>
            <a:pPr marL="609585" marR="0" lvl="0" indent="-507987" algn="l" defTabSz="914400" rtl="0" eaLnBrk="1" fontAlgn="auto" latinLnBrk="0" hangingPunct="1">
              <a:lnSpc>
                <a:spcPct val="100000"/>
              </a:lnSpc>
              <a:spcBef>
                <a:spcPts val="800"/>
              </a:spcBef>
              <a:spcAft>
                <a:spcPts val="0"/>
              </a:spcAft>
              <a:buClr>
                <a:srgbClr val="C7D3E6"/>
              </a:buClr>
              <a:buSzPct val="100000"/>
              <a:buFont typeface="Roboto Condensed Light"/>
              <a:buChar char="▰"/>
              <a:tabLst/>
              <a:defRPr/>
            </a:pPr>
            <a:r>
              <a:rPr kumimoji="0" lang="en-SG" b="0" i="0" u="none" strike="noStrike" kern="0" cap="none" spc="0" normalizeH="0" baseline="0" noProof="0" dirty="0">
                <a:ln>
                  <a:noFill/>
                </a:ln>
                <a:solidFill>
                  <a:srgbClr val="263248"/>
                </a:solidFill>
                <a:effectLst/>
                <a:uLnTx/>
                <a:uFillTx/>
                <a:latin typeface="Roboto Condensed Light"/>
                <a:ea typeface="Roboto Condensed Light"/>
                <a:sym typeface="Roboto Condensed Light"/>
              </a:rPr>
              <a:t>Detection of commercial criminal activities such as credit card fraud, insurance claim fraud, insider trading, etc. </a:t>
            </a:r>
          </a:p>
          <a:p>
            <a:pPr marL="609585" marR="0" lvl="0" indent="-507987" algn="l" defTabSz="914400" rtl="0" eaLnBrk="1" fontAlgn="auto" latinLnBrk="0" hangingPunct="1">
              <a:lnSpc>
                <a:spcPct val="100000"/>
              </a:lnSpc>
              <a:spcBef>
                <a:spcPts val="800"/>
              </a:spcBef>
              <a:spcAft>
                <a:spcPts val="0"/>
              </a:spcAft>
              <a:buClr>
                <a:srgbClr val="C7D3E6"/>
              </a:buClr>
              <a:buSzPct val="100000"/>
              <a:buFont typeface="Roboto Condensed Light"/>
              <a:buChar char="▰"/>
              <a:tabLst/>
              <a:defRPr/>
            </a:pPr>
            <a:r>
              <a:rPr kumimoji="0" lang="en-SG" b="0" i="0" u="none" strike="noStrike" kern="0" cap="none" spc="0" normalizeH="0" baseline="0" noProof="0" dirty="0">
                <a:ln>
                  <a:noFill/>
                </a:ln>
                <a:solidFill>
                  <a:srgbClr val="263248"/>
                </a:solidFill>
                <a:effectLst/>
                <a:uLnTx/>
                <a:uFillTx/>
                <a:latin typeface="Roboto Condensed Light"/>
                <a:ea typeface="Roboto Condensed Light"/>
                <a:sym typeface="Roboto Condensed Light"/>
              </a:rPr>
              <a:t>Malicious users might be: </a:t>
            </a:r>
          </a:p>
          <a:p>
            <a:pPr marL="1219170" marR="0" lvl="1" indent="-507987" algn="l" defTabSz="914400" rtl="0" eaLnBrk="1" fontAlgn="auto" latinLnBrk="0" hangingPunct="1">
              <a:lnSpc>
                <a:spcPct val="100000"/>
              </a:lnSpc>
              <a:spcBef>
                <a:spcPts val="1333"/>
              </a:spcBef>
              <a:spcAft>
                <a:spcPts val="0"/>
              </a:spcAft>
              <a:buClr>
                <a:srgbClr val="C7D3E6"/>
              </a:buClr>
              <a:buSzPts val="2400"/>
              <a:buFont typeface="Roboto Condensed Light"/>
              <a:buChar char="▻"/>
              <a:tabLst/>
              <a:defRPr/>
            </a:pPr>
            <a:r>
              <a:rPr kumimoji="0" lang="en-SG" b="0" i="0" u="none" strike="noStrike" kern="0" cap="none" spc="0" normalizeH="0" baseline="0" noProof="0" dirty="0">
                <a:ln>
                  <a:noFill/>
                </a:ln>
                <a:solidFill>
                  <a:srgbClr val="263248"/>
                </a:solidFill>
                <a:effectLst/>
                <a:uLnTx/>
                <a:uFillTx/>
                <a:latin typeface="Roboto Condensed Light"/>
                <a:ea typeface="Roboto Condensed Light"/>
                <a:sym typeface="Roboto Condensed Light"/>
              </a:rPr>
              <a:t>Employees, actual customers, someone posing as a customer (identity theft)</a:t>
            </a:r>
          </a:p>
          <a:p>
            <a:pPr marL="609585" marR="0" lvl="0" indent="-507987" algn="l" defTabSz="914400" rtl="0" eaLnBrk="1" fontAlgn="auto" latinLnBrk="0" hangingPunct="1">
              <a:lnSpc>
                <a:spcPct val="100000"/>
              </a:lnSpc>
              <a:spcBef>
                <a:spcPts val="800"/>
              </a:spcBef>
              <a:spcAft>
                <a:spcPts val="0"/>
              </a:spcAft>
              <a:buClr>
                <a:srgbClr val="C7D3E6"/>
              </a:buClr>
              <a:buSzPct val="100000"/>
              <a:buFont typeface="Roboto Condensed Light"/>
              <a:buChar char="▰"/>
              <a:tabLst/>
              <a:defRPr/>
            </a:pPr>
            <a:r>
              <a:rPr kumimoji="0" lang="en-SG" b="0" i="0" u="none" strike="noStrike" kern="0" cap="none" spc="0" normalizeH="0" baseline="0" noProof="0" dirty="0">
                <a:ln>
                  <a:noFill/>
                </a:ln>
                <a:solidFill>
                  <a:srgbClr val="263248"/>
                </a:solidFill>
                <a:effectLst/>
                <a:uLnTx/>
                <a:uFillTx/>
                <a:latin typeface="Roboto Condensed Light"/>
                <a:ea typeface="Roboto Condensed Light"/>
                <a:sym typeface="Roboto Condensed Light"/>
              </a:rPr>
              <a:t>Challenges</a:t>
            </a:r>
          </a:p>
          <a:p>
            <a:pPr marL="1219170" marR="0" lvl="1" indent="-507987" algn="l" defTabSz="914400" rtl="0" eaLnBrk="1" fontAlgn="auto" latinLnBrk="0" hangingPunct="1">
              <a:lnSpc>
                <a:spcPct val="100000"/>
              </a:lnSpc>
              <a:spcBef>
                <a:spcPts val="1333"/>
              </a:spcBef>
              <a:spcAft>
                <a:spcPts val="0"/>
              </a:spcAft>
              <a:buClr>
                <a:srgbClr val="C7D3E6"/>
              </a:buClr>
              <a:buSzPts val="2400"/>
              <a:buFont typeface="Roboto Condensed Light"/>
              <a:buChar char="▻"/>
              <a:tabLst/>
              <a:defRPr/>
            </a:pPr>
            <a:r>
              <a:rPr kumimoji="0" lang="en-SG" b="0" i="0" u="none" strike="noStrike" kern="0" cap="none" spc="0" normalizeH="0" baseline="0" noProof="0" dirty="0">
                <a:ln>
                  <a:noFill/>
                </a:ln>
                <a:solidFill>
                  <a:srgbClr val="263248"/>
                </a:solidFill>
                <a:effectLst/>
                <a:uLnTx/>
                <a:uFillTx/>
                <a:latin typeface="Roboto Condensed Light"/>
                <a:ea typeface="Roboto Condensed Light"/>
                <a:sym typeface="Roboto Condensed Light"/>
              </a:rPr>
              <a:t>Fast and real-time detection</a:t>
            </a:r>
          </a:p>
          <a:p>
            <a:pPr marL="1219170" marR="0" lvl="1" indent="-507987" algn="l" defTabSz="914400" rtl="0" eaLnBrk="1" fontAlgn="auto" latinLnBrk="0" hangingPunct="1">
              <a:lnSpc>
                <a:spcPct val="100000"/>
              </a:lnSpc>
              <a:spcBef>
                <a:spcPts val="1333"/>
              </a:spcBef>
              <a:spcAft>
                <a:spcPts val="0"/>
              </a:spcAft>
              <a:buClr>
                <a:srgbClr val="C7D3E6"/>
              </a:buClr>
              <a:buSzPts val="2400"/>
              <a:buFont typeface="Roboto Condensed Light"/>
              <a:buChar char="▻"/>
              <a:tabLst/>
              <a:defRPr/>
            </a:pPr>
            <a:r>
              <a:rPr kumimoji="0" lang="en-SG" b="0" i="0" u="none" strike="noStrike" kern="0" cap="none" spc="0" normalizeH="0" baseline="0" noProof="0" dirty="0">
                <a:ln>
                  <a:noFill/>
                </a:ln>
                <a:solidFill>
                  <a:srgbClr val="263248"/>
                </a:solidFill>
                <a:effectLst/>
                <a:uLnTx/>
                <a:uFillTx/>
                <a:latin typeface="Roboto Condensed Light"/>
                <a:ea typeface="Roboto Condensed Light"/>
                <a:sym typeface="Roboto Condensed Light"/>
              </a:rPr>
              <a:t>Mis-classification cost is high</a:t>
            </a:r>
            <a:endParaRPr lang="en-SG" sz="1800" dirty="0"/>
          </a:p>
        </p:txBody>
      </p:sp>
      <p:sp>
        <p:nvSpPr>
          <p:cNvPr id="4" name="Slide Number Placeholder 3">
            <a:extLst>
              <a:ext uri="{FF2B5EF4-FFF2-40B4-BE49-F238E27FC236}">
                <a16:creationId xmlns:a16="http://schemas.microsoft.com/office/drawing/2014/main" id="{30282F50-40A1-4810-9F99-9332BFEA79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3996086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45762-1666-499E-99E9-47015AD70545}"/>
              </a:ext>
            </a:extLst>
          </p:cNvPr>
          <p:cNvSpPr>
            <a:spLocks noGrp="1"/>
          </p:cNvSpPr>
          <p:nvPr>
            <p:ph type="title"/>
          </p:nvPr>
        </p:nvSpPr>
        <p:spPr/>
        <p:txBody>
          <a:bodyPr/>
          <a:lstStyle/>
          <a:p>
            <a:r>
              <a:rPr lang="en-SG" dirty="0"/>
              <a:t>Image Analytics</a:t>
            </a:r>
          </a:p>
        </p:txBody>
      </p:sp>
      <p:sp>
        <p:nvSpPr>
          <p:cNvPr id="3" name="Text Placeholder 2">
            <a:extLst>
              <a:ext uri="{FF2B5EF4-FFF2-40B4-BE49-F238E27FC236}">
                <a16:creationId xmlns:a16="http://schemas.microsoft.com/office/drawing/2014/main" id="{30B5FCE0-447D-4733-AD7E-3C3D3451294D}"/>
              </a:ext>
            </a:extLst>
          </p:cNvPr>
          <p:cNvSpPr>
            <a:spLocks noGrp="1"/>
          </p:cNvSpPr>
          <p:nvPr>
            <p:ph type="body" idx="1"/>
          </p:nvPr>
        </p:nvSpPr>
        <p:spPr>
          <a:xfrm>
            <a:off x="366766" y="1222037"/>
            <a:ext cx="6569742" cy="3145500"/>
          </a:xfrm>
        </p:spPr>
        <p:txBody>
          <a:bodyPr/>
          <a:lstStyle/>
          <a:p>
            <a:pPr marL="609585" marR="0" lvl="0" indent="-507987" algn="l" defTabSz="914400" rtl="0" eaLnBrk="1" fontAlgn="auto" latinLnBrk="0" hangingPunct="1">
              <a:lnSpc>
                <a:spcPct val="100000"/>
              </a:lnSpc>
              <a:spcBef>
                <a:spcPts val="800"/>
              </a:spcBef>
              <a:spcAft>
                <a:spcPts val="0"/>
              </a:spcAft>
              <a:buClr>
                <a:srgbClr val="C7D3E6"/>
              </a:buClr>
              <a:buSzPct val="100000"/>
              <a:buFont typeface="Roboto Condensed Light"/>
              <a:buChar char="▰"/>
              <a:tabLst/>
              <a:defRPr/>
            </a:pPr>
            <a:r>
              <a:rPr kumimoji="0" lang="en-US" sz="1600" b="0" i="0" u="none" strike="noStrike" kern="0" cap="none" spc="0" normalizeH="0" baseline="0" noProof="0" dirty="0">
                <a:ln>
                  <a:noFill/>
                </a:ln>
                <a:solidFill>
                  <a:srgbClr val="263248"/>
                </a:solidFill>
                <a:effectLst/>
                <a:uLnTx/>
                <a:uFillTx/>
                <a:latin typeface="Roboto Condensed Light"/>
                <a:ea typeface="Roboto Condensed Light"/>
                <a:sym typeface="Roboto Condensed Light"/>
              </a:rPr>
              <a:t>Detecting outliers in an image </a:t>
            </a:r>
            <a:r>
              <a:rPr kumimoji="0" lang="en-SG" sz="1600" b="0" i="0" u="none" strike="noStrike" kern="0" cap="none" spc="0" normalizeH="0" baseline="0" noProof="0" dirty="0">
                <a:ln>
                  <a:noFill/>
                </a:ln>
                <a:solidFill>
                  <a:srgbClr val="263248"/>
                </a:solidFill>
                <a:effectLst/>
                <a:uLnTx/>
                <a:uFillTx/>
                <a:latin typeface="Roboto Condensed Light"/>
                <a:ea typeface="Roboto Condensed Light"/>
                <a:sym typeface="Roboto Condensed Light"/>
              </a:rPr>
              <a:t>monitored over time</a:t>
            </a:r>
          </a:p>
          <a:p>
            <a:pPr marL="609585" marR="0" lvl="0" indent="-507987" algn="l" defTabSz="914400" rtl="0" eaLnBrk="1" fontAlgn="auto" latinLnBrk="0" hangingPunct="1">
              <a:lnSpc>
                <a:spcPct val="100000"/>
              </a:lnSpc>
              <a:spcBef>
                <a:spcPts val="800"/>
              </a:spcBef>
              <a:spcAft>
                <a:spcPts val="0"/>
              </a:spcAft>
              <a:buClr>
                <a:srgbClr val="C7D3E6"/>
              </a:buClr>
              <a:buSzPct val="100000"/>
              <a:buFont typeface="Roboto Condensed Light"/>
              <a:buChar char="▰"/>
              <a:tabLst/>
              <a:defRPr/>
            </a:pPr>
            <a:r>
              <a:rPr kumimoji="0" lang="en-SG" sz="1600" b="0" i="0" u="none" strike="noStrike" kern="0" cap="none" spc="0" normalizeH="0" baseline="0" noProof="0" dirty="0">
                <a:ln>
                  <a:noFill/>
                </a:ln>
                <a:solidFill>
                  <a:srgbClr val="263248"/>
                </a:solidFill>
                <a:effectLst/>
                <a:uLnTx/>
                <a:uFillTx/>
                <a:latin typeface="Roboto Condensed Light"/>
                <a:ea typeface="Roboto Condensed Light"/>
                <a:sym typeface="Roboto Condensed Light"/>
              </a:rPr>
              <a:t>Detecting anomalous regions within an image</a:t>
            </a:r>
          </a:p>
          <a:p>
            <a:pPr marL="609585" marR="0" lvl="0" indent="-507987" algn="l" defTabSz="914400" rtl="0" eaLnBrk="1" fontAlgn="auto" latinLnBrk="0" hangingPunct="1">
              <a:lnSpc>
                <a:spcPct val="100000"/>
              </a:lnSpc>
              <a:spcBef>
                <a:spcPts val="800"/>
              </a:spcBef>
              <a:spcAft>
                <a:spcPts val="0"/>
              </a:spcAft>
              <a:buClr>
                <a:srgbClr val="C7D3E6"/>
              </a:buClr>
              <a:buSzPct val="100000"/>
              <a:buFont typeface="Roboto Condensed Light"/>
              <a:buChar char="▰"/>
              <a:tabLst/>
              <a:defRPr/>
            </a:pPr>
            <a:r>
              <a:rPr kumimoji="0" lang="en-SG" sz="1600" b="0" i="0" u="none" strike="noStrike" kern="0" cap="none" spc="0" normalizeH="0" baseline="0" noProof="0" dirty="0">
                <a:ln>
                  <a:noFill/>
                </a:ln>
                <a:solidFill>
                  <a:srgbClr val="263248"/>
                </a:solidFill>
                <a:effectLst/>
                <a:uLnTx/>
                <a:uFillTx/>
                <a:latin typeface="Roboto Condensed Light"/>
                <a:ea typeface="Roboto Condensed Light"/>
                <a:sym typeface="Roboto Condensed Light"/>
              </a:rPr>
              <a:t>Used in</a:t>
            </a:r>
          </a:p>
          <a:p>
            <a:pPr marL="1219170" marR="0" lvl="1" indent="-507987" algn="l" defTabSz="914400" rtl="0" eaLnBrk="1" fontAlgn="auto" latinLnBrk="0" hangingPunct="1">
              <a:lnSpc>
                <a:spcPct val="100000"/>
              </a:lnSpc>
              <a:spcBef>
                <a:spcPts val="1333"/>
              </a:spcBef>
              <a:spcAft>
                <a:spcPts val="0"/>
              </a:spcAft>
              <a:buClr>
                <a:srgbClr val="C7D3E6"/>
              </a:buClr>
              <a:buSzPts val="2400"/>
              <a:buFont typeface="Roboto Condensed Light"/>
              <a:buChar char="▻"/>
              <a:tabLst/>
              <a:defRPr/>
            </a:pPr>
            <a:r>
              <a:rPr kumimoji="0" lang="en-SG" sz="1600" b="0" i="0" u="none" strike="noStrike" kern="0" cap="none" spc="0" normalizeH="0" baseline="0" noProof="0" dirty="0">
                <a:ln>
                  <a:noFill/>
                </a:ln>
                <a:solidFill>
                  <a:srgbClr val="263248"/>
                </a:solidFill>
                <a:effectLst/>
                <a:uLnTx/>
                <a:uFillTx/>
                <a:latin typeface="Roboto Condensed Light"/>
                <a:ea typeface="Roboto Condensed Light"/>
                <a:sym typeface="Roboto Condensed Light"/>
              </a:rPr>
              <a:t>video surveillance</a:t>
            </a:r>
          </a:p>
          <a:p>
            <a:pPr marL="1219170" marR="0" lvl="1" indent="-507987" algn="l" defTabSz="914400" rtl="0" eaLnBrk="1" fontAlgn="auto" latinLnBrk="0" hangingPunct="1">
              <a:lnSpc>
                <a:spcPct val="100000"/>
              </a:lnSpc>
              <a:spcBef>
                <a:spcPts val="1333"/>
              </a:spcBef>
              <a:spcAft>
                <a:spcPts val="0"/>
              </a:spcAft>
              <a:buClr>
                <a:srgbClr val="C7D3E6"/>
              </a:buClr>
              <a:buSzPts val="2400"/>
              <a:buFont typeface="Roboto Condensed Light"/>
              <a:buChar char="▻"/>
              <a:tabLst/>
              <a:defRPr/>
            </a:pPr>
            <a:r>
              <a:rPr kumimoji="0" lang="en-SG" sz="1600" b="0" i="0" u="none" strike="noStrike" kern="0" cap="none" spc="0" normalizeH="0" baseline="0" noProof="0" dirty="0">
                <a:ln>
                  <a:noFill/>
                </a:ln>
                <a:solidFill>
                  <a:srgbClr val="263248"/>
                </a:solidFill>
                <a:effectLst/>
                <a:uLnTx/>
                <a:uFillTx/>
                <a:latin typeface="Roboto Condensed Light"/>
                <a:ea typeface="Roboto Condensed Light"/>
                <a:sym typeface="Roboto Condensed Light"/>
              </a:rPr>
              <a:t>satellite image analysis</a:t>
            </a:r>
          </a:p>
          <a:p>
            <a:pPr marL="1219170" marR="0" lvl="1" indent="-507987" algn="l" defTabSz="914400" rtl="0" eaLnBrk="1" fontAlgn="auto" latinLnBrk="0" hangingPunct="1">
              <a:lnSpc>
                <a:spcPct val="100000"/>
              </a:lnSpc>
              <a:spcBef>
                <a:spcPts val="1333"/>
              </a:spcBef>
              <a:spcAft>
                <a:spcPts val="0"/>
              </a:spcAft>
              <a:buClr>
                <a:srgbClr val="C7D3E6"/>
              </a:buClr>
              <a:buSzPts val="2400"/>
              <a:buFont typeface="Roboto Condensed Light"/>
              <a:buChar char="▻"/>
              <a:tabLst/>
              <a:defRPr/>
            </a:pPr>
            <a:r>
              <a:rPr kumimoji="0" lang="en-SG" sz="1600" b="0" i="0" u="none" strike="noStrike" kern="0" cap="none" spc="0" normalizeH="0" baseline="0" noProof="0" dirty="0">
                <a:ln>
                  <a:noFill/>
                </a:ln>
                <a:solidFill>
                  <a:srgbClr val="263248"/>
                </a:solidFill>
                <a:effectLst/>
                <a:uLnTx/>
                <a:uFillTx/>
                <a:latin typeface="Roboto Condensed Light"/>
                <a:ea typeface="Roboto Condensed Light"/>
                <a:sym typeface="Roboto Condensed Light"/>
              </a:rPr>
              <a:t>mammography image analysis</a:t>
            </a:r>
          </a:p>
          <a:p>
            <a:pPr marL="609585" marR="0" lvl="0" indent="-507987" algn="l" defTabSz="914400" rtl="0" eaLnBrk="1" fontAlgn="auto" latinLnBrk="0" hangingPunct="1">
              <a:lnSpc>
                <a:spcPct val="100000"/>
              </a:lnSpc>
              <a:spcBef>
                <a:spcPts val="800"/>
              </a:spcBef>
              <a:spcAft>
                <a:spcPts val="0"/>
              </a:spcAft>
              <a:buClr>
                <a:srgbClr val="C7D3E6"/>
              </a:buClr>
              <a:buSzPct val="100000"/>
              <a:buFont typeface="Roboto Condensed Light"/>
              <a:buChar char="▰"/>
              <a:tabLst/>
              <a:defRPr/>
            </a:pPr>
            <a:r>
              <a:rPr kumimoji="0" lang="en-SG" sz="1600" b="0" i="0" u="none" strike="noStrike" kern="0" cap="none" spc="0" normalizeH="0" baseline="0" noProof="0" dirty="0">
                <a:ln>
                  <a:noFill/>
                </a:ln>
                <a:solidFill>
                  <a:srgbClr val="263248"/>
                </a:solidFill>
                <a:effectLst/>
                <a:uLnTx/>
                <a:uFillTx/>
                <a:latin typeface="Roboto Condensed Light"/>
                <a:ea typeface="Roboto Condensed Light"/>
                <a:sym typeface="Roboto Condensed Light"/>
              </a:rPr>
              <a:t> Key Challenges</a:t>
            </a:r>
          </a:p>
          <a:p>
            <a:pPr marL="1219170" marR="0" lvl="1" indent="-507987" algn="l" defTabSz="914400" rtl="0" eaLnBrk="1" fontAlgn="auto" latinLnBrk="0" hangingPunct="1">
              <a:lnSpc>
                <a:spcPct val="100000"/>
              </a:lnSpc>
              <a:spcBef>
                <a:spcPts val="1333"/>
              </a:spcBef>
              <a:spcAft>
                <a:spcPts val="0"/>
              </a:spcAft>
              <a:buClr>
                <a:srgbClr val="C7D3E6"/>
              </a:buClr>
              <a:buSzPts val="2400"/>
              <a:buFont typeface="Roboto Condensed Light"/>
              <a:buChar char="▻"/>
              <a:tabLst/>
              <a:defRPr/>
            </a:pPr>
            <a:r>
              <a:rPr kumimoji="0" lang="en-SG" sz="1600" b="0" i="0" u="none" strike="noStrike" kern="0" cap="none" spc="0" normalizeH="0" baseline="0" noProof="0" dirty="0">
                <a:ln>
                  <a:noFill/>
                </a:ln>
                <a:solidFill>
                  <a:srgbClr val="263248"/>
                </a:solidFill>
                <a:effectLst/>
                <a:uLnTx/>
                <a:uFillTx/>
                <a:latin typeface="Roboto Condensed Light"/>
                <a:ea typeface="Roboto Condensed Light"/>
                <a:sym typeface="Roboto Condensed Light"/>
              </a:rPr>
              <a:t>Detecting collective anomalies</a:t>
            </a:r>
          </a:p>
          <a:p>
            <a:pPr marL="1219170" marR="0" lvl="1" indent="-507987" algn="l" defTabSz="914400" rtl="0" eaLnBrk="1" fontAlgn="auto" latinLnBrk="0" hangingPunct="1">
              <a:lnSpc>
                <a:spcPct val="100000"/>
              </a:lnSpc>
              <a:spcBef>
                <a:spcPts val="1333"/>
              </a:spcBef>
              <a:spcAft>
                <a:spcPts val="0"/>
              </a:spcAft>
              <a:buClr>
                <a:srgbClr val="C7D3E6"/>
              </a:buClr>
              <a:buSzPts val="2400"/>
              <a:buFont typeface="Roboto Condensed Light"/>
              <a:buChar char="▻"/>
              <a:tabLst/>
              <a:defRPr/>
            </a:pPr>
            <a:r>
              <a:rPr kumimoji="0" lang="en-US" sz="1600" b="0" i="0" u="none" strike="noStrike" kern="0" cap="none" spc="0" normalizeH="0" baseline="0" noProof="0" dirty="0">
                <a:ln>
                  <a:noFill/>
                </a:ln>
                <a:solidFill>
                  <a:srgbClr val="263248"/>
                </a:solidFill>
                <a:effectLst/>
                <a:uLnTx/>
                <a:uFillTx/>
                <a:latin typeface="Roboto Condensed Light"/>
                <a:ea typeface="Roboto Condensed Light"/>
                <a:sym typeface="Roboto Condensed Light"/>
              </a:rPr>
              <a:t>Data sets are very large</a:t>
            </a:r>
            <a:endParaRPr lang="en-SG" sz="1400" dirty="0"/>
          </a:p>
        </p:txBody>
      </p:sp>
      <p:sp>
        <p:nvSpPr>
          <p:cNvPr id="4" name="Slide Number Placeholder 3">
            <a:extLst>
              <a:ext uri="{FF2B5EF4-FFF2-40B4-BE49-F238E27FC236}">
                <a16:creationId xmlns:a16="http://schemas.microsoft.com/office/drawing/2014/main" id="{DE560256-B602-4BDC-AF98-AA8688C1A7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6" name="Picture 5" descr="Suspicious Activity Detection in Surveillance Video using Discriminative  Deep Belief Network | Semantic Scholar">
            <a:extLst>
              <a:ext uri="{FF2B5EF4-FFF2-40B4-BE49-F238E27FC236}">
                <a16:creationId xmlns:a16="http://schemas.microsoft.com/office/drawing/2014/main" id="{85F74983-24CD-4070-B85A-6A0FF56802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10" b="54286"/>
          <a:stretch/>
        </p:blipFill>
        <p:spPr bwMode="auto">
          <a:xfrm>
            <a:off x="6696634" y="1162301"/>
            <a:ext cx="1842731" cy="149267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BF3511B0-556D-4149-B7D7-30E14CFBE711}"/>
              </a:ext>
            </a:extLst>
          </p:cNvPr>
          <p:cNvSpPr/>
          <p:nvPr/>
        </p:nvSpPr>
        <p:spPr>
          <a:xfrm flipH="1" flipV="1">
            <a:off x="8005816" y="1416266"/>
            <a:ext cx="612555" cy="6223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SG"/>
          </a:p>
        </p:txBody>
      </p:sp>
      <p:pic>
        <p:nvPicPr>
          <p:cNvPr id="8" name="Picture 7" descr="example image of property development detection as anomaly">
            <a:extLst>
              <a:ext uri="{FF2B5EF4-FFF2-40B4-BE49-F238E27FC236}">
                <a16:creationId xmlns:a16="http://schemas.microsoft.com/office/drawing/2014/main" id="{B75B0ACB-BCBD-9C48-BBC1-29D18E8F9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9805" y="2741593"/>
            <a:ext cx="3905542" cy="16364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7">
            <a:extLst>
              <a:ext uri="{FF2B5EF4-FFF2-40B4-BE49-F238E27FC236}">
                <a16:creationId xmlns:a16="http://schemas.microsoft.com/office/drawing/2014/main" id="{8206AF40-9CBF-0248-BBE2-087E8C554088}"/>
              </a:ext>
            </a:extLst>
          </p:cNvPr>
          <p:cNvSpPr txBox="1"/>
          <p:nvPr/>
        </p:nvSpPr>
        <p:spPr>
          <a:xfrm>
            <a:off x="4572000" y="4410858"/>
            <a:ext cx="4038452" cy="26161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100" i="1" dirty="0">
                <a:latin typeface="Roboto Condensed Light" panose="02000000000000000000" pitchFamily="2" charset="0"/>
                <a:ea typeface="Roboto Condensed Light" panose="02000000000000000000" pitchFamily="2" charset="0"/>
              </a:rPr>
              <a:t>image source: https://simularity2.bildz.com/satellite-anomaly-detection/</a:t>
            </a:r>
          </a:p>
        </p:txBody>
      </p:sp>
    </p:spTree>
    <p:extLst>
      <p:ext uri="{BB962C8B-B14F-4D97-AF65-F5344CB8AC3E}">
        <p14:creationId xmlns:p14="http://schemas.microsoft.com/office/powerpoint/2010/main" val="2136039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CE40D-EB51-4047-90FA-7BE92E7070C3}"/>
              </a:ext>
            </a:extLst>
          </p:cNvPr>
          <p:cNvSpPr>
            <a:spLocks noGrp="1"/>
          </p:cNvSpPr>
          <p:nvPr>
            <p:ph type="title"/>
          </p:nvPr>
        </p:nvSpPr>
        <p:spPr/>
        <p:txBody>
          <a:bodyPr/>
          <a:lstStyle/>
          <a:p>
            <a:r>
              <a:rPr lang="en-SG" dirty="0"/>
              <a:t>Industrial Monitoring and Preventive Maintenance</a:t>
            </a:r>
          </a:p>
        </p:txBody>
      </p:sp>
      <p:sp>
        <p:nvSpPr>
          <p:cNvPr id="3" name="Text Placeholder 2">
            <a:extLst>
              <a:ext uri="{FF2B5EF4-FFF2-40B4-BE49-F238E27FC236}">
                <a16:creationId xmlns:a16="http://schemas.microsoft.com/office/drawing/2014/main" id="{3E6E0D17-ED08-4E6E-970B-1E10E13F3FD5}"/>
              </a:ext>
            </a:extLst>
          </p:cNvPr>
          <p:cNvSpPr>
            <a:spLocks noGrp="1"/>
          </p:cNvSpPr>
          <p:nvPr>
            <p:ph type="body" idx="1"/>
          </p:nvPr>
        </p:nvSpPr>
        <p:spPr>
          <a:xfrm>
            <a:off x="0" y="1447679"/>
            <a:ext cx="6177216" cy="3145500"/>
          </a:xfrm>
        </p:spPr>
        <p:txBody>
          <a:bodyPr/>
          <a:lstStyle/>
          <a:p>
            <a:pPr marL="609585" marR="0" lvl="0" indent="-507987" algn="l" defTabSz="914400" rtl="0" eaLnBrk="1" fontAlgn="auto" latinLnBrk="0" hangingPunct="1">
              <a:lnSpc>
                <a:spcPct val="100000"/>
              </a:lnSpc>
              <a:spcBef>
                <a:spcPts val="800"/>
              </a:spcBef>
              <a:spcAft>
                <a:spcPts val="0"/>
              </a:spcAft>
              <a:buClr>
                <a:srgbClr val="C7D3E6"/>
              </a:buClr>
              <a:buSzPct val="100000"/>
              <a:buFont typeface="Roboto Condensed Light"/>
              <a:buChar char="▰"/>
              <a:tabLst/>
              <a:defRPr/>
            </a:pPr>
            <a:r>
              <a:rPr kumimoji="0" lang="en-US" sz="1800" b="0" i="0" u="none" strike="noStrike" kern="0" cap="none" spc="0" normalizeH="0" baseline="0" noProof="0" dirty="0">
                <a:ln>
                  <a:noFill/>
                </a:ln>
                <a:solidFill>
                  <a:srgbClr val="263248"/>
                </a:solidFill>
                <a:effectLst/>
                <a:uLnTx/>
                <a:uFillTx/>
                <a:latin typeface="Roboto Condensed Light"/>
                <a:ea typeface="Roboto Condensed Light"/>
                <a:sym typeface="Roboto Condensed Light"/>
              </a:rPr>
              <a:t>Detect faults and failures in complex industrial systems, such as </a:t>
            </a:r>
            <a:r>
              <a:rPr kumimoji="0" lang="en-SG" sz="1800" b="0" i="0" u="none" strike="noStrike" kern="0" cap="none" spc="0" normalizeH="0" baseline="0" noProof="0" dirty="0">
                <a:ln>
                  <a:noFill/>
                </a:ln>
                <a:solidFill>
                  <a:srgbClr val="263248"/>
                </a:solidFill>
                <a:effectLst/>
                <a:uLnTx/>
                <a:uFillTx/>
                <a:latin typeface="Roboto Condensed Light"/>
                <a:ea typeface="Roboto Condensed Light"/>
                <a:sym typeface="Roboto Condensed Light"/>
              </a:rPr>
              <a:t>anomalous aircraft (engine) / fleet usage,  abnormal engine behaviour, degraded or faulty parts</a:t>
            </a:r>
          </a:p>
          <a:p>
            <a:pPr marL="609585" marR="0" lvl="0" indent="-507987" algn="l" defTabSz="914400" rtl="0" eaLnBrk="1" fontAlgn="auto" latinLnBrk="0" hangingPunct="1">
              <a:lnSpc>
                <a:spcPct val="100000"/>
              </a:lnSpc>
              <a:spcBef>
                <a:spcPts val="800"/>
              </a:spcBef>
              <a:spcAft>
                <a:spcPts val="0"/>
              </a:spcAft>
              <a:buClr>
                <a:srgbClr val="C7D3E6"/>
              </a:buClr>
              <a:buSzPct val="100000"/>
              <a:buFont typeface="Roboto Condensed Light"/>
              <a:buChar char="▰"/>
              <a:tabLst/>
              <a:defRPr/>
            </a:pPr>
            <a:r>
              <a:rPr kumimoji="0" lang="en-SG" b="0" i="0" u="none" strike="noStrike" kern="0" cap="none" spc="0" normalizeH="0" baseline="0" noProof="0" dirty="0">
                <a:ln>
                  <a:noFill/>
                </a:ln>
                <a:solidFill>
                  <a:srgbClr val="263248"/>
                </a:solidFill>
                <a:effectLst/>
                <a:uLnTx/>
                <a:uFillTx/>
                <a:latin typeface="Roboto Condensed Light"/>
                <a:ea typeface="Roboto Condensed Light"/>
                <a:sym typeface="Roboto Condensed Light"/>
              </a:rPr>
              <a:t>Key challenges</a:t>
            </a:r>
          </a:p>
          <a:p>
            <a:pPr marL="1219170" marR="0" lvl="1" indent="-507987" algn="l" defTabSz="914400" rtl="0" eaLnBrk="1" fontAlgn="auto" latinLnBrk="0" hangingPunct="1">
              <a:lnSpc>
                <a:spcPct val="100000"/>
              </a:lnSpc>
              <a:spcBef>
                <a:spcPts val="1333"/>
              </a:spcBef>
              <a:spcAft>
                <a:spcPts val="0"/>
              </a:spcAft>
              <a:buClr>
                <a:srgbClr val="C7D3E6"/>
              </a:buClr>
              <a:buSzPts val="2400"/>
              <a:buFont typeface="Roboto Condensed Light"/>
              <a:buChar char="▻"/>
              <a:tabLst/>
              <a:defRPr/>
            </a:pPr>
            <a:r>
              <a:rPr kumimoji="0" lang="en-US" sz="1800" b="0" i="0" u="none" strike="noStrike" kern="0" cap="none" spc="0" normalizeH="0" baseline="0" noProof="0" dirty="0">
                <a:ln>
                  <a:noFill/>
                </a:ln>
                <a:solidFill>
                  <a:srgbClr val="263248"/>
                </a:solidFill>
                <a:effectLst/>
                <a:uLnTx/>
                <a:uFillTx/>
                <a:latin typeface="Roboto Condensed Light"/>
                <a:ea typeface="Roboto Condensed Light"/>
                <a:sym typeface="Roboto Condensed Light"/>
              </a:rPr>
              <a:t>Data is extremely large, noisy, and unlabeled</a:t>
            </a:r>
          </a:p>
          <a:p>
            <a:pPr marL="1219170" marR="0" lvl="1" indent="-507987" algn="l" defTabSz="914400" rtl="0" eaLnBrk="1" fontAlgn="auto" latinLnBrk="0" hangingPunct="1">
              <a:lnSpc>
                <a:spcPct val="100000"/>
              </a:lnSpc>
              <a:spcBef>
                <a:spcPts val="1333"/>
              </a:spcBef>
              <a:spcAft>
                <a:spcPts val="0"/>
              </a:spcAft>
              <a:buClr>
                <a:srgbClr val="C7D3E6"/>
              </a:buClr>
              <a:buSzPts val="2400"/>
              <a:buFont typeface="Roboto Condensed Light"/>
              <a:buChar char="▻"/>
              <a:tabLst/>
              <a:defRPr/>
            </a:pPr>
            <a:r>
              <a:rPr kumimoji="0" lang="en-US" sz="1800" b="0" i="0" u="none" strike="noStrike" kern="0" cap="none" spc="0" normalizeH="0" baseline="0" noProof="0" dirty="0">
                <a:ln>
                  <a:noFill/>
                </a:ln>
                <a:solidFill>
                  <a:srgbClr val="263248"/>
                </a:solidFill>
                <a:effectLst/>
                <a:uLnTx/>
                <a:uFillTx/>
                <a:latin typeface="Roboto Condensed Light"/>
                <a:ea typeface="Roboto Condensed Light"/>
                <a:sym typeface="Roboto Condensed Light"/>
              </a:rPr>
              <a:t>Most of applications exhibit temporal behavior</a:t>
            </a:r>
          </a:p>
          <a:p>
            <a:pPr marL="1219170" marR="0" lvl="1" indent="-507987" algn="l" defTabSz="914400" rtl="0" eaLnBrk="1" fontAlgn="auto" latinLnBrk="0" hangingPunct="1">
              <a:lnSpc>
                <a:spcPct val="100000"/>
              </a:lnSpc>
              <a:spcBef>
                <a:spcPts val="1333"/>
              </a:spcBef>
              <a:spcAft>
                <a:spcPts val="0"/>
              </a:spcAft>
              <a:buClr>
                <a:srgbClr val="C7D3E6"/>
              </a:buClr>
              <a:buSzPts val="2400"/>
              <a:buFont typeface="Roboto Condensed Light"/>
              <a:buChar char="▻"/>
              <a:tabLst/>
              <a:defRPr/>
            </a:pPr>
            <a:r>
              <a:rPr kumimoji="0" lang="en-US" sz="1800" b="0" i="0" u="none" strike="noStrike" kern="0" cap="none" spc="0" normalizeH="0" baseline="0" noProof="0" dirty="0">
                <a:ln>
                  <a:noFill/>
                </a:ln>
                <a:solidFill>
                  <a:srgbClr val="263248"/>
                </a:solidFill>
                <a:effectLst/>
                <a:uLnTx/>
                <a:uFillTx/>
                <a:latin typeface="Roboto Condensed Light"/>
                <a:ea typeface="Roboto Condensed Light"/>
                <a:sym typeface="Roboto Condensed Light"/>
              </a:rPr>
              <a:t>Detected anomalous events typically require immediate intervention</a:t>
            </a:r>
            <a:endParaRPr kumimoji="0" lang="en-SG" sz="1800" b="0" i="0" u="none" strike="noStrike" kern="0" cap="none" spc="0" normalizeH="0" baseline="0" noProof="0" dirty="0">
              <a:ln>
                <a:noFill/>
              </a:ln>
              <a:solidFill>
                <a:srgbClr val="263248"/>
              </a:solidFill>
              <a:effectLst/>
              <a:uLnTx/>
              <a:uFillTx/>
              <a:latin typeface="Roboto Condensed Light"/>
              <a:ea typeface="Roboto Condensed Light"/>
              <a:sym typeface="Roboto Condensed Light"/>
            </a:endParaRPr>
          </a:p>
          <a:p>
            <a:endParaRPr lang="en-SG" sz="1800" dirty="0"/>
          </a:p>
        </p:txBody>
      </p:sp>
      <p:sp>
        <p:nvSpPr>
          <p:cNvPr id="4" name="Slide Number Placeholder 3">
            <a:extLst>
              <a:ext uri="{FF2B5EF4-FFF2-40B4-BE49-F238E27FC236}">
                <a16:creationId xmlns:a16="http://schemas.microsoft.com/office/drawing/2014/main" id="{95C54203-E6C9-4425-AD7F-86DF08B432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6" name="Picture 5">
            <a:extLst>
              <a:ext uri="{FF2B5EF4-FFF2-40B4-BE49-F238E27FC236}">
                <a16:creationId xmlns:a16="http://schemas.microsoft.com/office/drawing/2014/main" id="{F27FC13F-C3BA-4F4B-AB58-693D6B92B89C}"/>
              </a:ext>
            </a:extLst>
          </p:cNvPr>
          <p:cNvPicPr>
            <a:picLocks noChangeAspect="1"/>
          </p:cNvPicPr>
          <p:nvPr/>
        </p:nvPicPr>
        <p:blipFill>
          <a:blip r:embed="rId2"/>
          <a:stretch>
            <a:fillRect/>
          </a:stretch>
        </p:blipFill>
        <p:spPr>
          <a:xfrm>
            <a:off x="5865089" y="2571750"/>
            <a:ext cx="3083291" cy="1693079"/>
          </a:xfrm>
          <a:prstGeom prst="rect">
            <a:avLst/>
          </a:prstGeom>
        </p:spPr>
      </p:pic>
    </p:spTree>
    <p:extLst>
      <p:ext uri="{BB962C8B-B14F-4D97-AF65-F5344CB8AC3E}">
        <p14:creationId xmlns:p14="http://schemas.microsoft.com/office/powerpoint/2010/main" val="3396548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D639F-2ABC-431E-B5FD-7EDD25AE28E1}"/>
              </a:ext>
            </a:extLst>
          </p:cNvPr>
          <p:cNvSpPr>
            <a:spLocks noGrp="1"/>
          </p:cNvSpPr>
          <p:nvPr>
            <p:ph type="title"/>
          </p:nvPr>
        </p:nvSpPr>
        <p:spPr/>
        <p:txBody>
          <a:bodyPr/>
          <a:lstStyle/>
          <a:p>
            <a:r>
              <a:rPr lang="en-SG" dirty="0"/>
              <a:t>Healthcare</a:t>
            </a:r>
          </a:p>
        </p:txBody>
      </p:sp>
      <p:sp>
        <p:nvSpPr>
          <p:cNvPr id="3" name="Text Placeholder 2">
            <a:extLst>
              <a:ext uri="{FF2B5EF4-FFF2-40B4-BE49-F238E27FC236}">
                <a16:creationId xmlns:a16="http://schemas.microsoft.com/office/drawing/2014/main" id="{A3DEFC3B-F2C9-4B6F-A9D2-B526B55AB51A}"/>
              </a:ext>
            </a:extLst>
          </p:cNvPr>
          <p:cNvSpPr>
            <a:spLocks noGrp="1"/>
          </p:cNvSpPr>
          <p:nvPr>
            <p:ph type="body" idx="1"/>
          </p:nvPr>
        </p:nvSpPr>
        <p:spPr>
          <a:xfrm>
            <a:off x="477603" y="1327350"/>
            <a:ext cx="6070979" cy="3145500"/>
          </a:xfrm>
        </p:spPr>
        <p:txBody>
          <a:bodyPr/>
          <a:lstStyle/>
          <a:p>
            <a:r>
              <a:rPr lang="en-SG" dirty="0"/>
              <a:t>Detect anomalous patient records</a:t>
            </a:r>
          </a:p>
          <a:p>
            <a:pPr lvl="1"/>
            <a:r>
              <a:rPr lang="en-SG" dirty="0"/>
              <a:t>Indicate disease outbreaks, instrumentation errors, etc.</a:t>
            </a:r>
          </a:p>
          <a:p>
            <a:r>
              <a:rPr lang="en-SG" dirty="0"/>
              <a:t> Key challenges</a:t>
            </a:r>
          </a:p>
          <a:p>
            <a:pPr lvl="1"/>
            <a:r>
              <a:rPr lang="en-SG" dirty="0"/>
              <a:t>Only normal labels available</a:t>
            </a:r>
          </a:p>
          <a:p>
            <a:pPr lvl="1"/>
            <a:r>
              <a:rPr lang="en-US" dirty="0"/>
              <a:t>Misclassification cost is very high</a:t>
            </a:r>
          </a:p>
          <a:p>
            <a:pPr lvl="1"/>
            <a:r>
              <a:rPr lang="en-SG" dirty="0"/>
              <a:t>Data can be complex: </a:t>
            </a:r>
            <a:r>
              <a:rPr lang="en-SG" dirty="0" err="1"/>
              <a:t>spatio</a:t>
            </a:r>
            <a:r>
              <a:rPr lang="en-SG" dirty="0"/>
              <a:t>-temporal</a:t>
            </a:r>
          </a:p>
          <a:p>
            <a:endParaRPr lang="en-SG" dirty="0"/>
          </a:p>
        </p:txBody>
      </p:sp>
      <p:sp>
        <p:nvSpPr>
          <p:cNvPr id="4" name="Slide Number Placeholder 3">
            <a:extLst>
              <a:ext uri="{FF2B5EF4-FFF2-40B4-BE49-F238E27FC236}">
                <a16:creationId xmlns:a16="http://schemas.microsoft.com/office/drawing/2014/main" id="{C1758E68-5456-4A18-A504-AAE3400A44E0}"/>
              </a:ext>
            </a:extLst>
          </p:cNvPr>
          <p:cNvSpPr>
            <a:spLocks noGrp="1"/>
          </p:cNvSpPr>
          <p:nvPr>
            <p:ph type="sldNum" idx="12"/>
          </p:nvPr>
        </p:nvSpPr>
        <p:spPr>
          <a:xfrm>
            <a:off x="7269706" y="4726300"/>
            <a:ext cx="1487400" cy="315600"/>
          </a:xfrm>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7" name="Picture 6">
            <a:extLst>
              <a:ext uri="{FF2B5EF4-FFF2-40B4-BE49-F238E27FC236}">
                <a16:creationId xmlns:a16="http://schemas.microsoft.com/office/drawing/2014/main" id="{D3260084-8E54-44BF-8560-2708CB742739}"/>
              </a:ext>
            </a:extLst>
          </p:cNvPr>
          <p:cNvPicPr>
            <a:picLocks noChangeAspect="1"/>
          </p:cNvPicPr>
          <p:nvPr/>
        </p:nvPicPr>
        <p:blipFill>
          <a:blip r:embed="rId2"/>
          <a:stretch>
            <a:fillRect/>
          </a:stretch>
        </p:blipFill>
        <p:spPr>
          <a:xfrm>
            <a:off x="6592852" y="1417150"/>
            <a:ext cx="2073545" cy="1187415"/>
          </a:xfrm>
          <a:prstGeom prst="rect">
            <a:avLst/>
          </a:prstGeom>
        </p:spPr>
      </p:pic>
      <p:pic>
        <p:nvPicPr>
          <p:cNvPr id="8" name="Picture 7" descr="Coronavirus: Map shows spread in Singapore, worst-hit outside China -  Business Insider">
            <a:extLst>
              <a:ext uri="{FF2B5EF4-FFF2-40B4-BE49-F238E27FC236}">
                <a16:creationId xmlns:a16="http://schemas.microsoft.com/office/drawing/2014/main" id="{32D20EA3-A608-4558-B69F-482CB2AE8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2852" y="2944128"/>
            <a:ext cx="1863045" cy="1395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875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C07C-E773-374D-63CB-ECBA1DCE4D0D}"/>
              </a:ext>
            </a:extLst>
          </p:cNvPr>
          <p:cNvSpPr>
            <a:spLocks noGrp="1"/>
          </p:cNvSpPr>
          <p:nvPr>
            <p:ph type="title"/>
          </p:nvPr>
        </p:nvSpPr>
        <p:spPr/>
        <p:txBody>
          <a:bodyPr/>
          <a:lstStyle/>
          <a:p>
            <a:r>
              <a:rPr lang="en-US" dirty="0"/>
              <a:t>Unsupervised Learning</a:t>
            </a:r>
          </a:p>
        </p:txBody>
      </p:sp>
      <p:sp>
        <p:nvSpPr>
          <p:cNvPr id="4" name="Slide Number Placeholder 3">
            <a:extLst>
              <a:ext uri="{FF2B5EF4-FFF2-40B4-BE49-F238E27FC236}">
                <a16:creationId xmlns:a16="http://schemas.microsoft.com/office/drawing/2014/main" id="{A243D516-A791-0426-AD67-9AB2C382FD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7" name="Text Placeholder 6">
            <a:extLst>
              <a:ext uri="{FF2B5EF4-FFF2-40B4-BE49-F238E27FC236}">
                <a16:creationId xmlns:a16="http://schemas.microsoft.com/office/drawing/2014/main" id="{81161384-123F-4810-A4A4-218A2B051BFA}"/>
              </a:ext>
            </a:extLst>
          </p:cNvPr>
          <p:cNvSpPr>
            <a:spLocks noGrp="1"/>
          </p:cNvSpPr>
          <p:nvPr>
            <p:ph type="body" idx="1"/>
          </p:nvPr>
        </p:nvSpPr>
        <p:spPr>
          <a:xfrm>
            <a:off x="138545" y="1491000"/>
            <a:ext cx="8885382" cy="3145500"/>
          </a:xfrm>
        </p:spPr>
        <p:txBody>
          <a:bodyPr/>
          <a:lstStyle/>
          <a:p>
            <a:pPr lvl="1"/>
            <a:r>
              <a:rPr lang="en-SG" dirty="0"/>
              <a:t>Unlabelled data, structure of data not known beforehand</a:t>
            </a:r>
          </a:p>
          <a:p>
            <a:pPr lvl="1"/>
            <a:r>
              <a:rPr lang="en-SG" dirty="0"/>
              <a:t>Deduce categories by itself by attempting to find a structure or pattern</a:t>
            </a:r>
          </a:p>
          <a:p>
            <a:pPr lvl="1"/>
            <a:r>
              <a:rPr lang="en-SG" dirty="0"/>
              <a:t>Usually involves some form of clustering, such as hierarchical clustering, k-means clustering, etc</a:t>
            </a:r>
          </a:p>
          <a:p>
            <a:pPr lvl="1"/>
            <a:r>
              <a:rPr lang="en-SG" dirty="0"/>
              <a:t>E.g. user behaviour analysis, network anomaly detection</a:t>
            </a:r>
          </a:p>
          <a:p>
            <a:pPr lvl="1"/>
            <a:endParaRPr lang="en-SG" dirty="0"/>
          </a:p>
          <a:p>
            <a:endParaRPr lang="en-SG" dirty="0"/>
          </a:p>
        </p:txBody>
      </p:sp>
    </p:spTree>
    <p:extLst>
      <p:ext uri="{BB962C8B-B14F-4D97-AF65-F5344CB8AC3E}">
        <p14:creationId xmlns:p14="http://schemas.microsoft.com/office/powerpoint/2010/main" val="31363647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34F7E-BDE9-465D-894F-05A803E54A52}"/>
              </a:ext>
            </a:extLst>
          </p:cNvPr>
          <p:cNvSpPr>
            <a:spLocks noGrp="1"/>
          </p:cNvSpPr>
          <p:nvPr>
            <p:ph type="title"/>
          </p:nvPr>
        </p:nvSpPr>
        <p:spPr/>
        <p:txBody>
          <a:bodyPr/>
          <a:lstStyle/>
          <a:p>
            <a:r>
              <a:rPr lang="en-SG" dirty="0"/>
              <a:t>Anomaly Detection and Machine Learning</a:t>
            </a:r>
          </a:p>
        </p:txBody>
      </p:sp>
      <p:sp>
        <p:nvSpPr>
          <p:cNvPr id="4" name="Slide Number Placeholder 3">
            <a:extLst>
              <a:ext uri="{FF2B5EF4-FFF2-40B4-BE49-F238E27FC236}">
                <a16:creationId xmlns:a16="http://schemas.microsoft.com/office/drawing/2014/main" id="{6B7A7401-6A82-4DC1-AA1A-34C0CD0E17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14" name="Picture 13">
            <a:extLst>
              <a:ext uri="{FF2B5EF4-FFF2-40B4-BE49-F238E27FC236}">
                <a16:creationId xmlns:a16="http://schemas.microsoft.com/office/drawing/2014/main" id="{1E136705-5A69-4626-B689-A08869FACD85}"/>
              </a:ext>
            </a:extLst>
          </p:cNvPr>
          <p:cNvPicPr>
            <a:picLocks noChangeAspect="1"/>
          </p:cNvPicPr>
          <p:nvPr/>
        </p:nvPicPr>
        <p:blipFill>
          <a:blip r:embed="rId2"/>
          <a:stretch>
            <a:fillRect/>
          </a:stretch>
        </p:blipFill>
        <p:spPr>
          <a:xfrm>
            <a:off x="1372919" y="1557338"/>
            <a:ext cx="5923810" cy="3193587"/>
          </a:xfrm>
          <a:prstGeom prst="rect">
            <a:avLst/>
          </a:prstGeom>
        </p:spPr>
      </p:pic>
      <p:sp>
        <p:nvSpPr>
          <p:cNvPr id="5" name="TextBox 4">
            <a:extLst>
              <a:ext uri="{FF2B5EF4-FFF2-40B4-BE49-F238E27FC236}">
                <a16:creationId xmlns:a16="http://schemas.microsoft.com/office/drawing/2014/main" id="{D7C32134-5231-760B-AFC8-609996846586}"/>
              </a:ext>
            </a:extLst>
          </p:cNvPr>
          <p:cNvSpPr txBox="1"/>
          <p:nvPr/>
        </p:nvSpPr>
        <p:spPr>
          <a:xfrm>
            <a:off x="6379172" y="2273772"/>
            <a:ext cx="2477655" cy="954107"/>
          </a:xfrm>
          <a:prstGeom prst="rect">
            <a:avLst/>
          </a:prstGeom>
          <a:noFill/>
        </p:spPr>
        <p:txBody>
          <a:bodyPr wrap="square">
            <a:spAutoFit/>
          </a:bodyPr>
          <a:lstStyle/>
          <a:p>
            <a:r>
              <a:rPr lang="en-SG" dirty="0"/>
              <a:t>Need to know in advance what an outlier looks like </a:t>
            </a:r>
            <a:r>
              <a:rPr lang="en-SG" dirty="0" err="1"/>
              <a:t>eg</a:t>
            </a:r>
            <a:r>
              <a:rPr lang="en-SG" dirty="0"/>
              <a:t> transactions &gt; $X flagged as anomaly</a:t>
            </a:r>
          </a:p>
        </p:txBody>
      </p:sp>
    </p:spTree>
    <p:extLst>
      <p:ext uri="{BB962C8B-B14F-4D97-AF65-F5344CB8AC3E}">
        <p14:creationId xmlns:p14="http://schemas.microsoft.com/office/powerpoint/2010/main" val="3450097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6777E-8A52-42F1-8AA4-B65EEFB23373}"/>
              </a:ext>
            </a:extLst>
          </p:cNvPr>
          <p:cNvSpPr>
            <a:spLocks noGrp="1"/>
          </p:cNvSpPr>
          <p:nvPr>
            <p:ph type="title"/>
          </p:nvPr>
        </p:nvSpPr>
        <p:spPr/>
        <p:txBody>
          <a:bodyPr/>
          <a:lstStyle/>
          <a:p>
            <a:r>
              <a:rPr lang="en-US" dirty="0"/>
              <a:t>Approaches to Anomaly Detection</a:t>
            </a:r>
            <a:endParaRPr lang="en-SG" dirty="0"/>
          </a:p>
        </p:txBody>
      </p:sp>
      <p:sp>
        <p:nvSpPr>
          <p:cNvPr id="4" name="Slide Number Placeholder 3">
            <a:extLst>
              <a:ext uri="{FF2B5EF4-FFF2-40B4-BE49-F238E27FC236}">
                <a16:creationId xmlns:a16="http://schemas.microsoft.com/office/drawing/2014/main" id="{5384A457-13D3-4891-AECE-3AF1580262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
        <p:nvSpPr>
          <p:cNvPr id="7" name="Text Placeholder 6">
            <a:extLst>
              <a:ext uri="{FF2B5EF4-FFF2-40B4-BE49-F238E27FC236}">
                <a16:creationId xmlns:a16="http://schemas.microsoft.com/office/drawing/2014/main" id="{0E71CD72-6C63-46BB-9AAF-91069F960C9C}"/>
              </a:ext>
            </a:extLst>
          </p:cNvPr>
          <p:cNvSpPr>
            <a:spLocks noGrp="1"/>
          </p:cNvSpPr>
          <p:nvPr>
            <p:ph type="body" idx="1"/>
          </p:nvPr>
        </p:nvSpPr>
        <p:spPr/>
        <p:txBody>
          <a:bodyPr/>
          <a:lstStyle/>
          <a:p>
            <a:r>
              <a:rPr lang="en-US" sz="1600" b="1" dirty="0"/>
              <a:t>Supervised</a:t>
            </a:r>
          </a:p>
          <a:p>
            <a:pPr lvl="1"/>
            <a:r>
              <a:rPr lang="en-SG" sz="1600" dirty="0"/>
              <a:t>Labels available for both normal data and anomalous data</a:t>
            </a:r>
          </a:p>
          <a:p>
            <a:pPr lvl="1"/>
            <a:r>
              <a:rPr lang="en-SG" sz="1600" dirty="0"/>
              <a:t>Can be treated as classification problem (but with heavy data imbalance)</a:t>
            </a:r>
            <a:endParaRPr lang="en-US" sz="1600" dirty="0"/>
          </a:p>
          <a:p>
            <a:r>
              <a:rPr lang="en-US" sz="1600" b="1" dirty="0"/>
              <a:t>Unsupervised</a:t>
            </a:r>
            <a:r>
              <a:rPr lang="en-US" sz="1600" dirty="0"/>
              <a:t> </a:t>
            </a:r>
          </a:p>
          <a:p>
            <a:pPr lvl="1"/>
            <a:r>
              <a:rPr lang="en-US" sz="1600" dirty="0"/>
              <a:t>No labels available</a:t>
            </a:r>
          </a:p>
          <a:p>
            <a:pPr lvl="1"/>
            <a:r>
              <a:rPr lang="en-US" sz="1600" dirty="0"/>
              <a:t>Based on assumption that anomaly is rare compared to normal data</a:t>
            </a:r>
          </a:p>
          <a:p>
            <a:r>
              <a:rPr lang="en-US" sz="1600" b="1" dirty="0"/>
              <a:t>Semi-supervised</a:t>
            </a:r>
            <a:r>
              <a:rPr lang="en-US" sz="1600" dirty="0"/>
              <a:t> </a:t>
            </a:r>
          </a:p>
          <a:p>
            <a:pPr lvl="1"/>
            <a:r>
              <a:rPr lang="en-US" sz="1600" dirty="0"/>
              <a:t>Labels available only for small set of data (normal/anomalous)</a:t>
            </a:r>
          </a:p>
          <a:p>
            <a:pPr lvl="1"/>
            <a:r>
              <a:rPr lang="en-US" sz="1600" dirty="0"/>
              <a:t>Train using unlabeled data, but evaluate using labelled data</a:t>
            </a:r>
          </a:p>
          <a:p>
            <a:endParaRPr lang="en-SG" sz="1400" dirty="0"/>
          </a:p>
        </p:txBody>
      </p:sp>
    </p:spTree>
    <p:extLst>
      <p:ext uri="{BB962C8B-B14F-4D97-AF65-F5344CB8AC3E}">
        <p14:creationId xmlns:p14="http://schemas.microsoft.com/office/powerpoint/2010/main" val="18815269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138CE-BCC1-7C00-4B21-6A84EDD0400B}"/>
              </a:ext>
            </a:extLst>
          </p:cNvPr>
          <p:cNvSpPr>
            <a:spLocks noGrp="1"/>
          </p:cNvSpPr>
          <p:nvPr>
            <p:ph type="title"/>
          </p:nvPr>
        </p:nvSpPr>
        <p:spPr/>
        <p:txBody>
          <a:bodyPr/>
          <a:lstStyle/>
          <a:p>
            <a:r>
              <a:rPr lang="en-SG" dirty="0"/>
              <a:t>Feature Engineering </a:t>
            </a:r>
          </a:p>
        </p:txBody>
      </p:sp>
      <p:sp>
        <p:nvSpPr>
          <p:cNvPr id="3" name="Text Placeholder 2">
            <a:extLst>
              <a:ext uri="{FF2B5EF4-FFF2-40B4-BE49-F238E27FC236}">
                <a16:creationId xmlns:a16="http://schemas.microsoft.com/office/drawing/2014/main" id="{F47DA665-278C-3EF7-1588-045BAA36DCC2}"/>
              </a:ext>
            </a:extLst>
          </p:cNvPr>
          <p:cNvSpPr>
            <a:spLocks noGrp="1"/>
          </p:cNvSpPr>
          <p:nvPr>
            <p:ph type="body" idx="1"/>
          </p:nvPr>
        </p:nvSpPr>
        <p:spPr>
          <a:xfrm>
            <a:off x="163566" y="1202199"/>
            <a:ext cx="8537088" cy="3145500"/>
          </a:xfrm>
        </p:spPr>
        <p:txBody>
          <a:bodyPr/>
          <a:lstStyle/>
          <a:p>
            <a:r>
              <a:rPr lang="en-SG" dirty="0"/>
              <a:t>Categorical features represent types of data divided into categories</a:t>
            </a:r>
          </a:p>
          <a:p>
            <a:r>
              <a:rPr lang="en-SG" dirty="0"/>
              <a:t>Example, there are two card types: credit and debit.</a:t>
            </a:r>
          </a:p>
          <a:p>
            <a:r>
              <a:rPr lang="en-SG" dirty="0"/>
              <a:t>Categorical features with meaningful order, example unsatisfactory, satisfactory, and excellent—are ordinal categorical features. </a:t>
            </a:r>
          </a:p>
          <a:p>
            <a:r>
              <a:rPr lang="en-SG" dirty="0"/>
              <a:t>To be used in most machine learning algorithms, non-numeric features must be transformed into numbers representing each feature’s value. </a:t>
            </a:r>
          </a:p>
          <a:p>
            <a:r>
              <a:rPr lang="en-SG" dirty="0"/>
              <a:t>Example, one-hot-encoding</a:t>
            </a:r>
          </a:p>
        </p:txBody>
      </p:sp>
      <p:sp>
        <p:nvSpPr>
          <p:cNvPr id="4" name="Slide Number Placeholder 3">
            <a:extLst>
              <a:ext uri="{FF2B5EF4-FFF2-40B4-BE49-F238E27FC236}">
                <a16:creationId xmlns:a16="http://schemas.microsoft.com/office/drawing/2014/main" id="{74F34A59-9D3C-C331-E065-24C36411A8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6" name="Picture 5">
            <a:extLst>
              <a:ext uri="{FF2B5EF4-FFF2-40B4-BE49-F238E27FC236}">
                <a16:creationId xmlns:a16="http://schemas.microsoft.com/office/drawing/2014/main" id="{FF2747DE-D788-E2A4-7679-EF4CC13C2670}"/>
              </a:ext>
            </a:extLst>
          </p:cNvPr>
          <p:cNvPicPr>
            <a:picLocks noChangeAspect="1"/>
          </p:cNvPicPr>
          <p:nvPr/>
        </p:nvPicPr>
        <p:blipFill>
          <a:blip r:embed="rId3"/>
          <a:stretch>
            <a:fillRect/>
          </a:stretch>
        </p:blipFill>
        <p:spPr>
          <a:xfrm>
            <a:off x="3523673" y="3487932"/>
            <a:ext cx="3320472" cy="1655568"/>
          </a:xfrm>
          <a:prstGeom prst="rect">
            <a:avLst/>
          </a:prstGeom>
        </p:spPr>
      </p:pic>
    </p:spTree>
    <p:extLst>
      <p:ext uri="{BB962C8B-B14F-4D97-AF65-F5344CB8AC3E}">
        <p14:creationId xmlns:p14="http://schemas.microsoft.com/office/powerpoint/2010/main" val="2802940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138CE-BCC1-7C00-4B21-6A84EDD0400B}"/>
              </a:ext>
            </a:extLst>
          </p:cNvPr>
          <p:cNvSpPr>
            <a:spLocks noGrp="1"/>
          </p:cNvSpPr>
          <p:nvPr>
            <p:ph type="title"/>
          </p:nvPr>
        </p:nvSpPr>
        <p:spPr/>
        <p:txBody>
          <a:bodyPr/>
          <a:lstStyle/>
          <a:p>
            <a:r>
              <a:rPr lang="en-SG" dirty="0"/>
              <a:t>Feature Engineering </a:t>
            </a:r>
          </a:p>
        </p:txBody>
      </p:sp>
      <p:sp>
        <p:nvSpPr>
          <p:cNvPr id="3" name="Text Placeholder 2">
            <a:extLst>
              <a:ext uri="{FF2B5EF4-FFF2-40B4-BE49-F238E27FC236}">
                <a16:creationId xmlns:a16="http://schemas.microsoft.com/office/drawing/2014/main" id="{F47DA665-278C-3EF7-1588-045BAA36DCC2}"/>
              </a:ext>
            </a:extLst>
          </p:cNvPr>
          <p:cNvSpPr>
            <a:spLocks noGrp="1"/>
          </p:cNvSpPr>
          <p:nvPr>
            <p:ph type="body" idx="1"/>
          </p:nvPr>
        </p:nvSpPr>
        <p:spPr>
          <a:xfrm>
            <a:off x="133410" y="1408157"/>
            <a:ext cx="8729397" cy="3145500"/>
          </a:xfrm>
        </p:spPr>
        <p:txBody>
          <a:bodyPr/>
          <a:lstStyle/>
          <a:p>
            <a:r>
              <a:rPr lang="en-SG" sz="1800" dirty="0"/>
              <a:t>Other encoding strategies:</a:t>
            </a:r>
          </a:p>
          <a:p>
            <a:pPr lvl="1"/>
            <a:r>
              <a:rPr lang="en-SG" sz="1800" dirty="0"/>
              <a:t>Target encoding - features are replaced with the probability of the categorical value corresponding to the target, e.g. if 3% of fraudulent transactions are of card type “debit,” then the value “debit” is replaced with .03. </a:t>
            </a:r>
          </a:p>
          <a:p>
            <a:pPr lvl="1"/>
            <a:r>
              <a:rPr lang="en-SG" sz="1800" dirty="0"/>
              <a:t>Frequency encoding - features are replaced with the count of the categorical value, e.g. add a column for how frequently a card region occurs in transactions</a:t>
            </a:r>
          </a:p>
          <a:p>
            <a:pPr lvl="1"/>
            <a:r>
              <a:rPr lang="en-SG" sz="1800" dirty="0"/>
              <a:t>Aggregation encoding - adds features based on feature aggregation statistics, such as mean or standard deviation for groups of features, e.g. add a column containing mean card transaction amounts</a:t>
            </a:r>
          </a:p>
        </p:txBody>
      </p:sp>
      <p:sp>
        <p:nvSpPr>
          <p:cNvPr id="4" name="Slide Number Placeholder 3">
            <a:extLst>
              <a:ext uri="{FF2B5EF4-FFF2-40B4-BE49-F238E27FC236}">
                <a16:creationId xmlns:a16="http://schemas.microsoft.com/office/drawing/2014/main" id="{74F34A59-9D3C-C331-E065-24C36411A8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1832864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756FF-64B7-429E-BFC7-8933A1EB9C43}"/>
              </a:ext>
            </a:extLst>
          </p:cNvPr>
          <p:cNvSpPr>
            <a:spLocks noGrp="1"/>
          </p:cNvSpPr>
          <p:nvPr>
            <p:ph type="title"/>
          </p:nvPr>
        </p:nvSpPr>
        <p:spPr/>
        <p:txBody>
          <a:bodyPr/>
          <a:lstStyle/>
          <a:p>
            <a:r>
              <a:rPr lang="en-SG" dirty="0"/>
              <a:t>Output of Anomaly Detector</a:t>
            </a:r>
          </a:p>
        </p:txBody>
      </p:sp>
      <p:sp>
        <p:nvSpPr>
          <p:cNvPr id="3" name="Text Placeholder 2">
            <a:extLst>
              <a:ext uri="{FF2B5EF4-FFF2-40B4-BE49-F238E27FC236}">
                <a16:creationId xmlns:a16="http://schemas.microsoft.com/office/drawing/2014/main" id="{CC719994-927F-4A1E-ABDA-CE82253F0F60}"/>
              </a:ext>
            </a:extLst>
          </p:cNvPr>
          <p:cNvSpPr>
            <a:spLocks noGrp="1"/>
          </p:cNvSpPr>
          <p:nvPr>
            <p:ph type="body" idx="1"/>
          </p:nvPr>
        </p:nvSpPr>
        <p:spPr/>
        <p:txBody>
          <a:bodyPr/>
          <a:lstStyle/>
          <a:p>
            <a:r>
              <a:rPr lang="en-US" dirty="0"/>
              <a:t>Label</a:t>
            </a:r>
          </a:p>
          <a:p>
            <a:pPr lvl="1"/>
            <a:r>
              <a:rPr lang="en-US" dirty="0"/>
              <a:t>Each test instance is given a normal or anomaly label (e.g. 1 for anomaly, 0 for normal)</a:t>
            </a:r>
          </a:p>
          <a:p>
            <a:r>
              <a:rPr lang="en-US" dirty="0"/>
              <a:t>Score</a:t>
            </a:r>
          </a:p>
          <a:p>
            <a:pPr lvl="1"/>
            <a:r>
              <a:rPr lang="en-US" dirty="0"/>
              <a:t>Each test instance is assigned an anomaly score</a:t>
            </a:r>
          </a:p>
          <a:p>
            <a:pPr lvl="1"/>
            <a:r>
              <a:rPr lang="en-US" dirty="0"/>
              <a:t>allows outputs to be ranked</a:t>
            </a:r>
          </a:p>
          <a:p>
            <a:pPr lvl="1"/>
            <a:r>
              <a:rPr lang="en-US" dirty="0"/>
              <a:t>requires an additional threshold parameter </a:t>
            </a:r>
            <a:endParaRPr lang="en-SG" dirty="0"/>
          </a:p>
          <a:p>
            <a:endParaRPr lang="en-SG" dirty="0"/>
          </a:p>
        </p:txBody>
      </p:sp>
      <p:sp>
        <p:nvSpPr>
          <p:cNvPr id="4" name="Slide Number Placeholder 3">
            <a:extLst>
              <a:ext uri="{FF2B5EF4-FFF2-40B4-BE49-F238E27FC236}">
                <a16:creationId xmlns:a16="http://schemas.microsoft.com/office/drawing/2014/main" id="{234270B0-5357-4AAD-A241-2C203C77A8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2193928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C6CD-D15C-4084-B7B6-EF49E1CAE014}"/>
              </a:ext>
            </a:extLst>
          </p:cNvPr>
          <p:cNvSpPr>
            <a:spLocks noGrp="1"/>
          </p:cNvSpPr>
          <p:nvPr>
            <p:ph type="title"/>
          </p:nvPr>
        </p:nvSpPr>
        <p:spPr/>
        <p:txBody>
          <a:bodyPr/>
          <a:lstStyle/>
          <a:p>
            <a:r>
              <a:rPr lang="en-SG" dirty="0"/>
              <a:t>Evaluation Metrics</a:t>
            </a:r>
          </a:p>
        </p:txBody>
      </p:sp>
      <p:sp>
        <p:nvSpPr>
          <p:cNvPr id="4" name="Slide Number Placeholder 3">
            <a:extLst>
              <a:ext uri="{FF2B5EF4-FFF2-40B4-BE49-F238E27FC236}">
                <a16:creationId xmlns:a16="http://schemas.microsoft.com/office/drawing/2014/main" id="{7E2E1DB6-C585-4A7A-9D5B-16D340A7F7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36" name="Picture 35">
            <a:extLst>
              <a:ext uri="{FF2B5EF4-FFF2-40B4-BE49-F238E27FC236}">
                <a16:creationId xmlns:a16="http://schemas.microsoft.com/office/drawing/2014/main" id="{21F75AFE-ECEA-4A88-815E-215DFF6FC336}"/>
              </a:ext>
            </a:extLst>
          </p:cNvPr>
          <p:cNvPicPr>
            <a:picLocks noChangeAspect="1"/>
          </p:cNvPicPr>
          <p:nvPr/>
        </p:nvPicPr>
        <p:blipFill>
          <a:blip r:embed="rId3"/>
          <a:stretch>
            <a:fillRect/>
          </a:stretch>
        </p:blipFill>
        <p:spPr>
          <a:xfrm>
            <a:off x="622169" y="1359762"/>
            <a:ext cx="7618000" cy="3276738"/>
          </a:xfrm>
          <a:prstGeom prst="rect">
            <a:avLst/>
          </a:prstGeom>
        </p:spPr>
      </p:pic>
    </p:spTree>
    <p:extLst>
      <p:ext uri="{BB962C8B-B14F-4D97-AF65-F5344CB8AC3E}">
        <p14:creationId xmlns:p14="http://schemas.microsoft.com/office/powerpoint/2010/main" val="2484517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A68FB-1283-4612-B871-4A4E2C665BA3}"/>
              </a:ext>
            </a:extLst>
          </p:cNvPr>
          <p:cNvSpPr>
            <a:spLocks noGrp="1"/>
          </p:cNvSpPr>
          <p:nvPr>
            <p:ph type="title"/>
          </p:nvPr>
        </p:nvSpPr>
        <p:spPr/>
        <p:txBody>
          <a:bodyPr/>
          <a:lstStyle/>
          <a:p>
            <a:r>
              <a:rPr lang="en-US" sz="2400" b="1" dirty="0">
                <a:solidFill>
                  <a:schemeClr val="bg1"/>
                </a:solidFill>
                <a:latin typeface="Roboto Condensed" panose="020B0604020202020204" charset="0"/>
                <a:ea typeface="Roboto Condensed" panose="020B0604020202020204" charset="0"/>
              </a:rPr>
              <a:t>Area Under Curve (AUC)</a:t>
            </a:r>
            <a:endParaRPr lang="en-SG" dirty="0"/>
          </a:p>
        </p:txBody>
      </p:sp>
      <p:sp>
        <p:nvSpPr>
          <p:cNvPr id="4" name="Slide Number Placeholder 3">
            <a:extLst>
              <a:ext uri="{FF2B5EF4-FFF2-40B4-BE49-F238E27FC236}">
                <a16:creationId xmlns:a16="http://schemas.microsoft.com/office/drawing/2014/main" id="{A28BFC7F-CCC4-4CF5-924B-C774139424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74" name="Picture 73">
            <a:extLst>
              <a:ext uri="{FF2B5EF4-FFF2-40B4-BE49-F238E27FC236}">
                <a16:creationId xmlns:a16="http://schemas.microsoft.com/office/drawing/2014/main" id="{265661DA-FAF7-413C-8FE5-AFA824D08A42}"/>
              </a:ext>
            </a:extLst>
          </p:cNvPr>
          <p:cNvPicPr>
            <a:picLocks noChangeAspect="1"/>
          </p:cNvPicPr>
          <p:nvPr/>
        </p:nvPicPr>
        <p:blipFill>
          <a:blip r:embed="rId2"/>
          <a:stretch>
            <a:fillRect/>
          </a:stretch>
        </p:blipFill>
        <p:spPr>
          <a:xfrm>
            <a:off x="2044989" y="1515038"/>
            <a:ext cx="3771349" cy="3202690"/>
          </a:xfrm>
          <a:prstGeom prst="rect">
            <a:avLst/>
          </a:prstGeom>
        </p:spPr>
      </p:pic>
    </p:spTree>
    <p:extLst>
      <p:ext uri="{BB962C8B-B14F-4D97-AF65-F5344CB8AC3E}">
        <p14:creationId xmlns:p14="http://schemas.microsoft.com/office/powerpoint/2010/main" val="2752957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163B-C392-452B-BD02-61AF561C6B88}"/>
              </a:ext>
            </a:extLst>
          </p:cNvPr>
          <p:cNvSpPr>
            <a:spLocks noGrp="1"/>
          </p:cNvSpPr>
          <p:nvPr>
            <p:ph type="title"/>
          </p:nvPr>
        </p:nvSpPr>
        <p:spPr/>
        <p:txBody>
          <a:bodyPr/>
          <a:lstStyle/>
          <a:p>
            <a:r>
              <a:rPr lang="en-SG" dirty="0"/>
              <a:t>Precision-Recall Curve</a:t>
            </a:r>
          </a:p>
        </p:txBody>
      </p:sp>
      <p:sp>
        <p:nvSpPr>
          <p:cNvPr id="4" name="Slide Number Placeholder 3">
            <a:extLst>
              <a:ext uri="{FF2B5EF4-FFF2-40B4-BE49-F238E27FC236}">
                <a16:creationId xmlns:a16="http://schemas.microsoft.com/office/drawing/2014/main" id="{9CA8CA20-F54F-46D6-8866-88BDCC7998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5" name="Picture 4">
            <a:extLst>
              <a:ext uri="{FF2B5EF4-FFF2-40B4-BE49-F238E27FC236}">
                <a16:creationId xmlns:a16="http://schemas.microsoft.com/office/drawing/2014/main" id="{E178BE3D-91AC-4F5B-97CC-3BB9B5D67CEF}"/>
              </a:ext>
            </a:extLst>
          </p:cNvPr>
          <p:cNvPicPr>
            <a:picLocks noChangeAspect="1"/>
          </p:cNvPicPr>
          <p:nvPr/>
        </p:nvPicPr>
        <p:blipFill>
          <a:blip r:embed="rId2"/>
          <a:stretch>
            <a:fillRect/>
          </a:stretch>
        </p:blipFill>
        <p:spPr>
          <a:xfrm>
            <a:off x="806588" y="1262973"/>
            <a:ext cx="6527465" cy="3531327"/>
          </a:xfrm>
          <a:prstGeom prst="rect">
            <a:avLst/>
          </a:prstGeom>
        </p:spPr>
      </p:pic>
    </p:spTree>
    <p:extLst>
      <p:ext uri="{BB962C8B-B14F-4D97-AF65-F5344CB8AC3E}">
        <p14:creationId xmlns:p14="http://schemas.microsoft.com/office/powerpoint/2010/main" val="1592594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5A9DF-6834-49DB-911E-6CC04B0D396A}"/>
              </a:ext>
            </a:extLst>
          </p:cNvPr>
          <p:cNvSpPr>
            <a:spLocks noGrp="1"/>
          </p:cNvSpPr>
          <p:nvPr>
            <p:ph type="title"/>
          </p:nvPr>
        </p:nvSpPr>
        <p:spPr/>
        <p:txBody>
          <a:bodyPr/>
          <a:lstStyle/>
          <a:p>
            <a:r>
              <a:rPr lang="en-SG" dirty="0"/>
              <a:t>What should we use to evaluate?</a:t>
            </a:r>
          </a:p>
        </p:txBody>
      </p:sp>
      <p:sp>
        <p:nvSpPr>
          <p:cNvPr id="3" name="Text Placeholder 2">
            <a:extLst>
              <a:ext uri="{FF2B5EF4-FFF2-40B4-BE49-F238E27FC236}">
                <a16:creationId xmlns:a16="http://schemas.microsoft.com/office/drawing/2014/main" id="{66CCFE7A-3597-426E-9EC7-83B3C5757BB6}"/>
              </a:ext>
            </a:extLst>
          </p:cNvPr>
          <p:cNvSpPr>
            <a:spLocks noGrp="1"/>
          </p:cNvSpPr>
          <p:nvPr>
            <p:ph type="body" idx="1"/>
          </p:nvPr>
        </p:nvSpPr>
        <p:spPr/>
        <p:txBody>
          <a:bodyPr/>
          <a:lstStyle/>
          <a:p>
            <a:r>
              <a:rPr lang="en-SG" dirty="0"/>
              <a:t>Accuracy is only reflecting the underlying class distribution.</a:t>
            </a:r>
          </a:p>
          <a:p>
            <a:r>
              <a:rPr lang="en-SG" dirty="0"/>
              <a:t>If 99% of the dataset is normal data, a ‘dumb’ anomaly detector that always guess ‘normal’ will have an accuracy of 99%!</a:t>
            </a:r>
          </a:p>
          <a:p>
            <a:r>
              <a:rPr lang="en-SG" dirty="0"/>
              <a:t>Precision/Recall is a better metric for evaluating anomaly detector</a:t>
            </a:r>
          </a:p>
          <a:p>
            <a:r>
              <a:rPr lang="en-SG" dirty="0"/>
              <a:t>There is trade-off between precision and recall: </a:t>
            </a:r>
          </a:p>
          <a:p>
            <a:pPr lvl="1"/>
            <a:r>
              <a:rPr lang="en-SG" dirty="0"/>
              <a:t>Higher precision → lower recall </a:t>
            </a:r>
          </a:p>
          <a:p>
            <a:pPr lvl="1"/>
            <a:r>
              <a:rPr lang="en-SG" dirty="0"/>
              <a:t>Higher recall → lower precision </a:t>
            </a:r>
          </a:p>
          <a:p>
            <a:endParaRPr lang="en-SG" dirty="0"/>
          </a:p>
        </p:txBody>
      </p:sp>
      <p:sp>
        <p:nvSpPr>
          <p:cNvPr id="4" name="Slide Number Placeholder 3">
            <a:extLst>
              <a:ext uri="{FF2B5EF4-FFF2-40B4-BE49-F238E27FC236}">
                <a16:creationId xmlns:a16="http://schemas.microsoft.com/office/drawing/2014/main" id="{BD0C4DCA-3E2A-48E3-AF24-168EC064FB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33063352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BAC1-7E23-492F-85BA-8D79EEC6F602}"/>
              </a:ext>
            </a:extLst>
          </p:cNvPr>
          <p:cNvSpPr>
            <a:spLocks noGrp="1"/>
          </p:cNvSpPr>
          <p:nvPr>
            <p:ph type="title"/>
          </p:nvPr>
        </p:nvSpPr>
        <p:spPr/>
        <p:txBody>
          <a:bodyPr/>
          <a:lstStyle/>
          <a:p>
            <a:r>
              <a:rPr lang="en-SG" dirty="0"/>
              <a:t>Precision-Recall Considerations</a:t>
            </a:r>
          </a:p>
        </p:txBody>
      </p:sp>
      <p:sp>
        <p:nvSpPr>
          <p:cNvPr id="3" name="Text Placeholder 2">
            <a:extLst>
              <a:ext uri="{FF2B5EF4-FFF2-40B4-BE49-F238E27FC236}">
                <a16:creationId xmlns:a16="http://schemas.microsoft.com/office/drawing/2014/main" id="{E558736D-1513-410D-84A7-B7CEDB197EE1}"/>
              </a:ext>
            </a:extLst>
          </p:cNvPr>
          <p:cNvSpPr>
            <a:spLocks noGrp="1"/>
          </p:cNvSpPr>
          <p:nvPr>
            <p:ph type="body" idx="1"/>
          </p:nvPr>
        </p:nvSpPr>
        <p:spPr/>
        <p:txBody>
          <a:bodyPr/>
          <a:lstStyle/>
          <a:p>
            <a:r>
              <a:rPr lang="en-SG" dirty="0"/>
              <a:t>Optimizing for precision </a:t>
            </a:r>
          </a:p>
          <a:p>
            <a:pPr lvl="1"/>
            <a:r>
              <a:rPr lang="en-SG" dirty="0"/>
              <a:t>may be useful when the cost of failing to detect the anomaly is low, or when we want to be certain that the anomaly is a true anomaly</a:t>
            </a:r>
          </a:p>
          <a:p>
            <a:r>
              <a:rPr lang="en-SG" dirty="0"/>
              <a:t>Optimizing for high recall</a:t>
            </a:r>
          </a:p>
          <a:p>
            <a:pPr lvl="1"/>
            <a:r>
              <a:rPr lang="en-SG" dirty="0"/>
              <a:t>may be more appropriate when the cost of a false negative is very high</a:t>
            </a:r>
          </a:p>
          <a:p>
            <a:pPr lvl="1"/>
            <a:r>
              <a:rPr lang="en-SG" dirty="0"/>
              <a:t>e.g. in airport security, it is better to flag many items for human inspection (low cost) in order to avoid the much higher cost of incorrectly admitting a dangerous item onto a flight.</a:t>
            </a:r>
            <a:endParaRPr lang="en-US" dirty="0"/>
          </a:p>
          <a:p>
            <a:endParaRPr lang="en-SG" dirty="0"/>
          </a:p>
        </p:txBody>
      </p:sp>
      <p:sp>
        <p:nvSpPr>
          <p:cNvPr id="4" name="Slide Number Placeholder 3">
            <a:extLst>
              <a:ext uri="{FF2B5EF4-FFF2-40B4-BE49-F238E27FC236}">
                <a16:creationId xmlns:a16="http://schemas.microsoft.com/office/drawing/2014/main" id="{45857CF5-7A15-4FFA-B132-F6AD176694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3912903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B5D6F-989C-9CF5-D5E7-8F72EB502F57}"/>
              </a:ext>
            </a:extLst>
          </p:cNvPr>
          <p:cNvSpPr>
            <a:spLocks noGrp="1"/>
          </p:cNvSpPr>
          <p:nvPr>
            <p:ph type="title"/>
          </p:nvPr>
        </p:nvSpPr>
        <p:spPr/>
        <p:txBody>
          <a:bodyPr/>
          <a:lstStyle/>
          <a:p>
            <a:r>
              <a:rPr lang="en-US" dirty="0"/>
              <a:t>Clustering</a:t>
            </a:r>
          </a:p>
        </p:txBody>
      </p:sp>
      <p:sp>
        <p:nvSpPr>
          <p:cNvPr id="3" name="Text Placeholder 2">
            <a:extLst>
              <a:ext uri="{FF2B5EF4-FFF2-40B4-BE49-F238E27FC236}">
                <a16:creationId xmlns:a16="http://schemas.microsoft.com/office/drawing/2014/main" id="{25CD58E8-6763-95F4-9907-61767C7A05DD}"/>
              </a:ext>
            </a:extLst>
          </p:cNvPr>
          <p:cNvSpPr>
            <a:spLocks noGrp="1"/>
          </p:cNvSpPr>
          <p:nvPr>
            <p:ph type="body" idx="1"/>
          </p:nvPr>
        </p:nvSpPr>
        <p:spPr>
          <a:xfrm>
            <a:off x="138546" y="1260374"/>
            <a:ext cx="8663709" cy="3145500"/>
          </a:xfrm>
        </p:spPr>
        <p:txBody>
          <a:bodyPr/>
          <a:lstStyle/>
          <a:p>
            <a:r>
              <a:rPr lang="en-SG" sz="1800" dirty="0"/>
              <a:t>Cluster</a:t>
            </a:r>
          </a:p>
          <a:p>
            <a:pPr lvl="1"/>
            <a:r>
              <a:rPr lang="en-SG" sz="1800" dirty="0"/>
              <a:t>A group of data objects among which there exists some degree of similarity.</a:t>
            </a:r>
          </a:p>
          <a:p>
            <a:r>
              <a:rPr lang="en-SG" sz="1800" dirty="0"/>
              <a:t>Clustering (or cluster detection/analysis)</a:t>
            </a:r>
          </a:p>
          <a:p>
            <a:pPr lvl="1"/>
            <a:r>
              <a:rPr lang="en-SG" sz="1800" dirty="0"/>
              <a:t>A process that divides a given data population into an appropriate number of clusters.</a:t>
            </a:r>
          </a:p>
          <a:p>
            <a:pPr lvl="1"/>
            <a:r>
              <a:rPr lang="en-SG" sz="1800" dirty="0"/>
              <a:t>Usually exploratory and done before supervised learning to gain better understanding and insights of the data.</a:t>
            </a:r>
          </a:p>
          <a:p>
            <a:pPr lvl="1"/>
            <a:r>
              <a:rPr lang="en-SG" sz="1800" dirty="0"/>
              <a:t>A form of </a:t>
            </a:r>
            <a:r>
              <a:rPr lang="en-SG" sz="1800" dirty="0">
                <a:solidFill>
                  <a:srgbClr val="FF0000"/>
                </a:solidFill>
              </a:rPr>
              <a:t>unsupervised</a:t>
            </a:r>
            <a:r>
              <a:rPr lang="en-SG" sz="1800" dirty="0"/>
              <a:t> learning, works with data that is </a:t>
            </a:r>
            <a:r>
              <a:rPr lang="en-SG" sz="1800" dirty="0">
                <a:solidFill>
                  <a:srgbClr val="FF0000"/>
                </a:solidFill>
              </a:rPr>
              <a:t>not labelled</a:t>
            </a:r>
            <a:r>
              <a:rPr lang="en-SG" sz="1800" dirty="0"/>
              <a:t>.</a:t>
            </a:r>
          </a:p>
          <a:p>
            <a:pPr lvl="1"/>
            <a:r>
              <a:rPr lang="en-SG" sz="1800" dirty="0"/>
              <a:t>Outcome from clustering can be used as a feature for subsequent supervised learning stages.</a:t>
            </a:r>
          </a:p>
          <a:p>
            <a:endParaRPr lang="en-US" sz="1800" dirty="0"/>
          </a:p>
        </p:txBody>
      </p:sp>
      <p:sp>
        <p:nvSpPr>
          <p:cNvPr id="4" name="Slide Number Placeholder 3">
            <a:extLst>
              <a:ext uri="{FF2B5EF4-FFF2-40B4-BE49-F238E27FC236}">
                <a16:creationId xmlns:a16="http://schemas.microsoft.com/office/drawing/2014/main" id="{ABE78109-AB5F-B03E-2B3E-571B8DE088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8902826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56B51-00A3-443F-9EAC-F6AD10096AF5}"/>
              </a:ext>
            </a:extLst>
          </p:cNvPr>
          <p:cNvSpPr>
            <a:spLocks noGrp="1"/>
          </p:cNvSpPr>
          <p:nvPr>
            <p:ph type="title"/>
          </p:nvPr>
        </p:nvSpPr>
        <p:spPr/>
        <p:txBody>
          <a:bodyPr/>
          <a:lstStyle/>
          <a:p>
            <a:r>
              <a:rPr lang="en-US" dirty="0"/>
              <a:t>Anomaly Detection as learning normal </a:t>
            </a:r>
            <a:r>
              <a:rPr lang="en-SG" dirty="0"/>
              <a:t>behaviour</a:t>
            </a:r>
          </a:p>
        </p:txBody>
      </p:sp>
      <p:sp>
        <p:nvSpPr>
          <p:cNvPr id="3" name="Text Placeholder 2">
            <a:extLst>
              <a:ext uri="{FF2B5EF4-FFF2-40B4-BE49-F238E27FC236}">
                <a16:creationId xmlns:a16="http://schemas.microsoft.com/office/drawing/2014/main" id="{5D2626A6-AB6A-44CA-97D5-1323EC6C1730}"/>
              </a:ext>
            </a:extLst>
          </p:cNvPr>
          <p:cNvSpPr>
            <a:spLocks noGrp="1"/>
          </p:cNvSpPr>
          <p:nvPr>
            <p:ph type="body" idx="1"/>
          </p:nvPr>
        </p:nvSpPr>
        <p:spPr/>
        <p:txBody>
          <a:bodyPr/>
          <a:lstStyle/>
          <a:p>
            <a:r>
              <a:rPr lang="en-US" dirty="0"/>
              <a:t>In the training phase -  build a model of ‘normal’ </a:t>
            </a:r>
            <a:r>
              <a:rPr lang="en-GB" dirty="0"/>
              <a:t>behaviour</a:t>
            </a:r>
            <a:r>
              <a:rPr lang="en-US" dirty="0"/>
              <a:t> using available data</a:t>
            </a:r>
          </a:p>
          <a:p>
            <a:pPr lvl="1"/>
            <a:r>
              <a:rPr lang="en-US" dirty="0"/>
              <a:t>training data may or may not include abnormal samples</a:t>
            </a:r>
          </a:p>
          <a:p>
            <a:pPr lvl="1"/>
            <a:r>
              <a:rPr lang="en-SG" dirty="0"/>
              <a:t>anomaly score is then assigned to each data point that represents a measure of deviation from normal behaviour.</a:t>
            </a:r>
            <a:endParaRPr lang="en-US" dirty="0"/>
          </a:p>
          <a:p>
            <a:endParaRPr lang="en-SG" dirty="0"/>
          </a:p>
        </p:txBody>
      </p:sp>
      <p:sp>
        <p:nvSpPr>
          <p:cNvPr id="4" name="Slide Number Placeholder 3">
            <a:extLst>
              <a:ext uri="{FF2B5EF4-FFF2-40B4-BE49-F238E27FC236}">
                <a16:creationId xmlns:a16="http://schemas.microsoft.com/office/drawing/2014/main" id="{B2AA4225-72EA-46D5-B2AF-D9B55D6820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5" name="Picture 4">
            <a:extLst>
              <a:ext uri="{FF2B5EF4-FFF2-40B4-BE49-F238E27FC236}">
                <a16:creationId xmlns:a16="http://schemas.microsoft.com/office/drawing/2014/main" id="{96AAD250-39FC-4C54-84AA-C241AD53D184}"/>
              </a:ext>
            </a:extLst>
          </p:cNvPr>
          <p:cNvPicPr>
            <a:picLocks noChangeAspect="1"/>
          </p:cNvPicPr>
          <p:nvPr/>
        </p:nvPicPr>
        <p:blipFill>
          <a:blip r:embed="rId2"/>
          <a:stretch>
            <a:fillRect/>
          </a:stretch>
        </p:blipFill>
        <p:spPr>
          <a:xfrm>
            <a:off x="2817301" y="3389394"/>
            <a:ext cx="3988851" cy="1656974"/>
          </a:xfrm>
          <a:prstGeom prst="rect">
            <a:avLst/>
          </a:prstGeom>
        </p:spPr>
      </p:pic>
    </p:spTree>
    <p:extLst>
      <p:ext uri="{BB962C8B-B14F-4D97-AF65-F5344CB8AC3E}">
        <p14:creationId xmlns:p14="http://schemas.microsoft.com/office/powerpoint/2010/main" val="3714107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97395-33B9-459C-AB99-95468C8828A5}"/>
              </a:ext>
            </a:extLst>
          </p:cNvPr>
          <p:cNvSpPr>
            <a:spLocks noGrp="1"/>
          </p:cNvSpPr>
          <p:nvPr>
            <p:ph type="title"/>
          </p:nvPr>
        </p:nvSpPr>
        <p:spPr/>
        <p:txBody>
          <a:bodyPr/>
          <a:lstStyle/>
          <a:p>
            <a:r>
              <a:rPr lang="en-SG" dirty="0"/>
              <a:t>Anomaly detection as learning normal behaviour</a:t>
            </a:r>
          </a:p>
        </p:txBody>
      </p:sp>
      <p:sp>
        <p:nvSpPr>
          <p:cNvPr id="3" name="Text Placeholder 2">
            <a:extLst>
              <a:ext uri="{FF2B5EF4-FFF2-40B4-BE49-F238E27FC236}">
                <a16:creationId xmlns:a16="http://schemas.microsoft.com/office/drawing/2014/main" id="{14549F71-783F-41A0-AD6F-5023509C139B}"/>
              </a:ext>
            </a:extLst>
          </p:cNvPr>
          <p:cNvSpPr>
            <a:spLocks noGrp="1"/>
          </p:cNvSpPr>
          <p:nvPr>
            <p:ph type="body" idx="1"/>
          </p:nvPr>
        </p:nvSpPr>
        <p:spPr/>
        <p:txBody>
          <a:bodyPr/>
          <a:lstStyle/>
          <a:p>
            <a:r>
              <a:rPr lang="en-US" dirty="0"/>
              <a:t>In the testing phase</a:t>
            </a:r>
          </a:p>
          <a:p>
            <a:pPr lvl="1"/>
            <a:r>
              <a:rPr lang="en-SG" dirty="0"/>
              <a:t>Use threshold-based anomaly tagging based on the range of scores assigned by the model</a:t>
            </a:r>
          </a:p>
          <a:p>
            <a:pPr lvl="1"/>
            <a:r>
              <a:rPr lang="en-SG" dirty="0"/>
              <a:t>Threshold provides an easy lever to tune the “sensitivity” of the anomaly detector </a:t>
            </a:r>
          </a:p>
          <a:p>
            <a:pPr lvl="1"/>
            <a:r>
              <a:rPr lang="en-SG" dirty="0"/>
              <a:t>Can use statistical (e.g. z-score) or proximity (e.g. distance) methods for measuring deviations</a:t>
            </a:r>
            <a:endParaRPr lang="en-US" dirty="0"/>
          </a:p>
          <a:p>
            <a:endParaRPr lang="en-SG" dirty="0"/>
          </a:p>
        </p:txBody>
      </p:sp>
      <p:sp>
        <p:nvSpPr>
          <p:cNvPr id="4" name="Slide Number Placeholder 3">
            <a:extLst>
              <a:ext uri="{FF2B5EF4-FFF2-40B4-BE49-F238E27FC236}">
                <a16:creationId xmlns:a16="http://schemas.microsoft.com/office/drawing/2014/main" id="{F0CE5E5F-8602-49D2-B6FB-2ACF5270CC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1925800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5CD54-6187-4579-9743-52096DE4A8F0}"/>
              </a:ext>
            </a:extLst>
          </p:cNvPr>
          <p:cNvSpPr>
            <a:spLocks noGrp="1"/>
          </p:cNvSpPr>
          <p:nvPr>
            <p:ph type="title"/>
          </p:nvPr>
        </p:nvSpPr>
        <p:spPr/>
        <p:txBody>
          <a:bodyPr/>
          <a:lstStyle/>
          <a:p>
            <a:r>
              <a:rPr lang="en-SG" dirty="0"/>
              <a:t>Isolation Forest</a:t>
            </a:r>
          </a:p>
        </p:txBody>
      </p:sp>
      <p:sp>
        <p:nvSpPr>
          <p:cNvPr id="3" name="Text Placeholder 2">
            <a:extLst>
              <a:ext uri="{FF2B5EF4-FFF2-40B4-BE49-F238E27FC236}">
                <a16:creationId xmlns:a16="http://schemas.microsoft.com/office/drawing/2014/main" id="{80D3BFD0-05AA-4448-BADE-F9A186248EDB}"/>
              </a:ext>
            </a:extLst>
          </p:cNvPr>
          <p:cNvSpPr>
            <a:spLocks noGrp="1"/>
          </p:cNvSpPr>
          <p:nvPr>
            <p:ph type="body" idx="1"/>
          </p:nvPr>
        </p:nvSpPr>
        <p:spPr/>
        <p:txBody>
          <a:bodyPr/>
          <a:lstStyle/>
          <a:p>
            <a:r>
              <a:rPr lang="en-SG" dirty="0"/>
              <a:t>Similar to random forest, but for anomaly/outlier detection</a:t>
            </a:r>
          </a:p>
          <a:p>
            <a:r>
              <a:rPr lang="en-SG" dirty="0"/>
              <a:t>Build multiple decision trees to isolate observation in leaves</a:t>
            </a:r>
          </a:p>
          <a:p>
            <a:r>
              <a:rPr lang="en-SG" dirty="0"/>
              <a:t>Similar observations will take more random splits to isolate observation -&gt; have shorter path lengths</a:t>
            </a:r>
          </a:p>
          <a:p>
            <a:endParaRPr lang="en-SG" dirty="0"/>
          </a:p>
        </p:txBody>
      </p:sp>
      <p:sp>
        <p:nvSpPr>
          <p:cNvPr id="4" name="Slide Number Placeholder 3">
            <a:extLst>
              <a:ext uri="{FF2B5EF4-FFF2-40B4-BE49-F238E27FC236}">
                <a16:creationId xmlns:a16="http://schemas.microsoft.com/office/drawing/2014/main" id="{FF28ABB3-C639-48F5-BB6E-0C20BC1FCF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pic>
        <p:nvPicPr>
          <p:cNvPr id="6" name="Picture 5">
            <a:extLst>
              <a:ext uri="{FF2B5EF4-FFF2-40B4-BE49-F238E27FC236}">
                <a16:creationId xmlns:a16="http://schemas.microsoft.com/office/drawing/2014/main" id="{52A3304B-016B-47EF-86C1-B3ADB5F19F21}"/>
              </a:ext>
            </a:extLst>
          </p:cNvPr>
          <p:cNvPicPr>
            <a:picLocks noChangeAspect="1"/>
          </p:cNvPicPr>
          <p:nvPr/>
        </p:nvPicPr>
        <p:blipFill rotWithShape="1">
          <a:blip r:embed="rId2"/>
          <a:srcRect b="12135"/>
          <a:stretch/>
        </p:blipFill>
        <p:spPr>
          <a:xfrm>
            <a:off x="879737" y="2988429"/>
            <a:ext cx="2872131" cy="1376182"/>
          </a:xfrm>
          <a:prstGeom prst="rect">
            <a:avLst/>
          </a:prstGeom>
        </p:spPr>
      </p:pic>
      <p:pic>
        <p:nvPicPr>
          <p:cNvPr id="8" name="Picture 7">
            <a:extLst>
              <a:ext uri="{FF2B5EF4-FFF2-40B4-BE49-F238E27FC236}">
                <a16:creationId xmlns:a16="http://schemas.microsoft.com/office/drawing/2014/main" id="{DE448779-B133-408C-9CBA-3D5663CDD7DC}"/>
              </a:ext>
            </a:extLst>
          </p:cNvPr>
          <p:cNvPicPr>
            <a:picLocks noChangeAspect="1"/>
          </p:cNvPicPr>
          <p:nvPr/>
        </p:nvPicPr>
        <p:blipFill>
          <a:blip r:embed="rId3"/>
          <a:stretch>
            <a:fillRect/>
          </a:stretch>
        </p:blipFill>
        <p:spPr>
          <a:xfrm>
            <a:off x="4302006" y="2759656"/>
            <a:ext cx="2416088" cy="2192444"/>
          </a:xfrm>
          <a:prstGeom prst="rect">
            <a:avLst/>
          </a:prstGeom>
        </p:spPr>
      </p:pic>
    </p:spTree>
    <p:extLst>
      <p:ext uri="{BB962C8B-B14F-4D97-AF65-F5344CB8AC3E}">
        <p14:creationId xmlns:p14="http://schemas.microsoft.com/office/powerpoint/2010/main" val="14456511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264CC-D9AD-518A-34D6-EBD0AD24F0D5}"/>
              </a:ext>
            </a:extLst>
          </p:cNvPr>
          <p:cNvSpPr>
            <a:spLocks noGrp="1"/>
          </p:cNvSpPr>
          <p:nvPr>
            <p:ph type="title"/>
          </p:nvPr>
        </p:nvSpPr>
        <p:spPr/>
        <p:txBody>
          <a:bodyPr/>
          <a:lstStyle/>
          <a:p>
            <a:r>
              <a:rPr lang="en-SG" dirty="0"/>
              <a:t>Isolation Forest – Intuitive Explanation</a:t>
            </a:r>
          </a:p>
        </p:txBody>
      </p:sp>
      <p:sp>
        <p:nvSpPr>
          <p:cNvPr id="3" name="Text Placeholder 2">
            <a:extLst>
              <a:ext uri="{FF2B5EF4-FFF2-40B4-BE49-F238E27FC236}">
                <a16:creationId xmlns:a16="http://schemas.microsoft.com/office/drawing/2014/main" id="{3933EC73-4AE9-EEC1-4DFD-95ACB5C72145}"/>
              </a:ext>
            </a:extLst>
          </p:cNvPr>
          <p:cNvSpPr>
            <a:spLocks noGrp="1"/>
          </p:cNvSpPr>
          <p:nvPr>
            <p:ph type="body" idx="1"/>
          </p:nvPr>
        </p:nvSpPr>
        <p:spPr/>
        <p:txBody>
          <a:bodyPr/>
          <a:lstStyle/>
          <a:p>
            <a:pPr algn="l"/>
            <a:r>
              <a:rPr lang="en-SG" b="0" i="0" dirty="0">
                <a:solidFill>
                  <a:srgbClr val="000000"/>
                </a:solidFill>
                <a:effectLst/>
                <a:latin typeface="Roboto Condensed Light" panose="02000000000000000000" pitchFamily="2" charset="0"/>
                <a:ea typeface="Roboto Condensed Light" panose="02000000000000000000" pitchFamily="2" charset="0"/>
                <a:cs typeface="Roboto Condensed Light" panose="02000000000000000000" pitchFamily="2" charset="0"/>
              </a:rPr>
              <a:t>Isolation Forest assigns an anomaly score to data points based on how easy they are to separate from the rest of the data. </a:t>
            </a:r>
          </a:p>
          <a:p>
            <a:pPr algn="l"/>
            <a:r>
              <a:rPr lang="en-SG" b="0" i="0" dirty="0">
                <a:solidFill>
                  <a:srgbClr val="000000"/>
                </a:solidFill>
                <a:effectLst/>
                <a:latin typeface="Roboto Condensed Light" panose="02000000000000000000" pitchFamily="2" charset="0"/>
                <a:ea typeface="Roboto Condensed Light" panose="02000000000000000000" pitchFamily="2" charset="0"/>
                <a:cs typeface="Roboto Condensed Light" panose="02000000000000000000" pitchFamily="2" charset="0"/>
              </a:rPr>
              <a:t>The easier a data point is isolated from the majority of the data, the more likely it is to be an anomaly. </a:t>
            </a:r>
          </a:p>
          <a:p>
            <a:pPr algn="l"/>
            <a:r>
              <a:rPr lang="en-SG" b="0" i="0" dirty="0">
                <a:solidFill>
                  <a:srgbClr val="000000"/>
                </a:solidFill>
                <a:effectLst/>
                <a:latin typeface="Roboto Condensed Light" panose="02000000000000000000" pitchFamily="2" charset="0"/>
                <a:ea typeface="Roboto Condensed Light" panose="02000000000000000000" pitchFamily="2" charset="0"/>
                <a:cs typeface="Roboto Condensed Light" panose="02000000000000000000" pitchFamily="2" charset="0"/>
              </a:rPr>
              <a:t>But how does the model determine whether a point is ‘easier’ to isolate in practice? </a:t>
            </a:r>
          </a:p>
          <a:p>
            <a:pPr algn="l"/>
            <a:r>
              <a:rPr lang="en-SG" dirty="0">
                <a:solidFill>
                  <a:srgbClr val="000000"/>
                </a:solidFill>
                <a:latin typeface="Roboto Condensed Light" panose="02000000000000000000" pitchFamily="2" charset="0"/>
                <a:ea typeface="Roboto Condensed Light" panose="02000000000000000000" pitchFamily="2" charset="0"/>
                <a:cs typeface="Roboto Condensed Light" panose="02000000000000000000" pitchFamily="2" charset="0"/>
              </a:rPr>
              <a:t>An intuitive explanation is as follows: T</a:t>
            </a:r>
            <a:r>
              <a:rPr lang="en-SG" b="0" i="0" dirty="0">
                <a:solidFill>
                  <a:srgbClr val="000000"/>
                </a:solidFill>
                <a:effectLst/>
                <a:latin typeface="Roboto Condensed Light" panose="02000000000000000000" pitchFamily="2" charset="0"/>
                <a:ea typeface="Roboto Condensed Light" panose="02000000000000000000" pitchFamily="2" charset="0"/>
                <a:cs typeface="Roboto Condensed Light" panose="02000000000000000000" pitchFamily="2" charset="0"/>
              </a:rPr>
              <a:t>he model tries to isolate points by asking random questions of the following form:</a:t>
            </a:r>
          </a:p>
          <a:p>
            <a:pPr marL="76200" indent="0" algn="l">
              <a:buNone/>
            </a:pPr>
            <a:r>
              <a:rPr lang="en-SG" b="0" i="0" dirty="0">
                <a:solidFill>
                  <a:srgbClr val="000000"/>
                </a:solidFill>
                <a:effectLst/>
                <a:latin typeface="Roboto Condensed Light" panose="02000000000000000000" pitchFamily="2" charset="0"/>
                <a:ea typeface="Roboto Condensed Light" panose="02000000000000000000" pitchFamily="2" charset="0"/>
                <a:cs typeface="Roboto Condensed Light" panose="02000000000000000000" pitchFamily="2" charset="0"/>
              </a:rPr>
              <a:t>       Is feature x larger or smaller than threshold </a:t>
            </a:r>
            <a:r>
              <a:rPr lang="en-SG" b="1" i="0" dirty="0">
                <a:solidFill>
                  <a:srgbClr val="000000"/>
                </a:solidFill>
                <a:effectLst/>
                <a:latin typeface="Roboto Condensed Light" panose="02000000000000000000" pitchFamily="2" charset="0"/>
                <a:ea typeface="Roboto Condensed Light" panose="02000000000000000000" pitchFamily="2" charset="0"/>
                <a:cs typeface="Roboto Condensed Light" panose="02000000000000000000" pitchFamily="2" charset="0"/>
              </a:rPr>
              <a:t>y</a:t>
            </a:r>
            <a:r>
              <a:rPr lang="en-SG" b="0" i="0" dirty="0">
                <a:solidFill>
                  <a:srgbClr val="000000"/>
                </a:solidFill>
                <a:effectLst/>
                <a:latin typeface="Roboto Condensed Light" panose="02000000000000000000" pitchFamily="2" charset="0"/>
                <a:ea typeface="Roboto Condensed Light" panose="02000000000000000000" pitchFamily="2" charset="0"/>
                <a:cs typeface="Roboto Condensed Light" panose="02000000000000000000" pitchFamily="2" charset="0"/>
              </a:rPr>
              <a:t>?</a:t>
            </a:r>
          </a:p>
          <a:p>
            <a:endParaRPr lang="en-SG"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4" name="Slide Number Placeholder 3">
            <a:extLst>
              <a:ext uri="{FF2B5EF4-FFF2-40B4-BE49-F238E27FC236}">
                <a16:creationId xmlns:a16="http://schemas.microsoft.com/office/drawing/2014/main" id="{1725F044-7E53-F7AD-E9B1-2299EDC3AC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extLst>
      <p:ext uri="{BB962C8B-B14F-4D97-AF65-F5344CB8AC3E}">
        <p14:creationId xmlns:p14="http://schemas.microsoft.com/office/powerpoint/2010/main" val="32577920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264CC-D9AD-518A-34D6-EBD0AD24F0D5}"/>
              </a:ext>
            </a:extLst>
          </p:cNvPr>
          <p:cNvSpPr>
            <a:spLocks noGrp="1"/>
          </p:cNvSpPr>
          <p:nvPr>
            <p:ph type="title"/>
          </p:nvPr>
        </p:nvSpPr>
        <p:spPr/>
        <p:txBody>
          <a:bodyPr/>
          <a:lstStyle/>
          <a:p>
            <a:r>
              <a:rPr lang="en-SG" dirty="0"/>
              <a:t>Isolation Forest – Intuitive Explanation</a:t>
            </a:r>
          </a:p>
        </p:txBody>
      </p:sp>
      <p:sp>
        <p:nvSpPr>
          <p:cNvPr id="3" name="Text Placeholder 2">
            <a:extLst>
              <a:ext uri="{FF2B5EF4-FFF2-40B4-BE49-F238E27FC236}">
                <a16:creationId xmlns:a16="http://schemas.microsoft.com/office/drawing/2014/main" id="{3933EC73-4AE9-EEC1-4DFD-95ACB5C72145}"/>
              </a:ext>
            </a:extLst>
          </p:cNvPr>
          <p:cNvSpPr>
            <a:spLocks noGrp="1"/>
          </p:cNvSpPr>
          <p:nvPr>
            <p:ph type="body" idx="1"/>
          </p:nvPr>
        </p:nvSpPr>
        <p:spPr/>
        <p:txBody>
          <a:bodyPr/>
          <a:lstStyle/>
          <a:p>
            <a:pPr algn="l"/>
            <a:r>
              <a:rPr lang="en-SG" b="0" i="0" dirty="0">
                <a:solidFill>
                  <a:srgbClr val="000000"/>
                </a:solidFill>
                <a:effectLst/>
                <a:latin typeface="Roboto Condensed Light" panose="02000000000000000000" pitchFamily="2" charset="0"/>
                <a:ea typeface="Roboto Condensed Light" panose="02000000000000000000" pitchFamily="2" charset="0"/>
                <a:cs typeface="Roboto Condensed Light" panose="02000000000000000000" pitchFamily="2" charset="0"/>
              </a:rPr>
              <a:t>Both feature x and the threshold y are chosen randomly. </a:t>
            </a:r>
          </a:p>
          <a:p>
            <a:pPr algn="l"/>
            <a:r>
              <a:rPr lang="en-SG" b="0" i="0" dirty="0">
                <a:solidFill>
                  <a:srgbClr val="000000"/>
                </a:solidFill>
                <a:effectLst/>
                <a:latin typeface="Roboto Condensed Light" panose="02000000000000000000" pitchFamily="2" charset="0"/>
                <a:ea typeface="Roboto Condensed Light" panose="02000000000000000000" pitchFamily="2" charset="0"/>
                <a:cs typeface="Roboto Condensed Light" panose="02000000000000000000" pitchFamily="2" charset="0"/>
              </a:rPr>
              <a:t>Given enough random questions, eventually every unique data point will be isolated. </a:t>
            </a:r>
          </a:p>
          <a:p>
            <a:pPr algn="l"/>
            <a:r>
              <a:rPr lang="en-SG" b="0" i="0" dirty="0">
                <a:solidFill>
                  <a:srgbClr val="000000"/>
                </a:solidFill>
                <a:effectLst/>
                <a:latin typeface="Roboto Condensed Light" panose="02000000000000000000" pitchFamily="2" charset="0"/>
                <a:ea typeface="Roboto Condensed Light" panose="02000000000000000000" pitchFamily="2" charset="0"/>
                <a:cs typeface="Roboto Condensed Light" panose="02000000000000000000" pitchFamily="2" charset="0"/>
              </a:rPr>
              <a:t>Isolation Forest considers points that require more such questions as harder to isolate and thus more likely to be anomalies. </a:t>
            </a:r>
          </a:p>
          <a:p>
            <a:pPr algn="l"/>
            <a:r>
              <a:rPr lang="en-SG" b="0" i="0" dirty="0">
                <a:solidFill>
                  <a:srgbClr val="000000"/>
                </a:solidFill>
                <a:effectLst/>
                <a:latin typeface="Roboto Condensed Light" panose="02000000000000000000" pitchFamily="2" charset="0"/>
                <a:ea typeface="Roboto Condensed Light" panose="02000000000000000000" pitchFamily="2" charset="0"/>
                <a:cs typeface="Roboto Condensed Light" panose="02000000000000000000" pitchFamily="2" charset="0"/>
              </a:rPr>
              <a:t>To get an intuition for why this works, consider the following two processes of isolation for different data points. Let’s first look at a point that could be considered an anomaly in the sense that there are not many other points similar to it.</a:t>
            </a:r>
          </a:p>
          <a:p>
            <a:endParaRPr lang="en-SG"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4" name="Slide Number Placeholder 3">
            <a:extLst>
              <a:ext uri="{FF2B5EF4-FFF2-40B4-BE49-F238E27FC236}">
                <a16:creationId xmlns:a16="http://schemas.microsoft.com/office/drawing/2014/main" id="{1725F044-7E53-F7AD-E9B1-2299EDC3AC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12241626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C11CF-981D-C6DF-ED19-38831778A31A}"/>
              </a:ext>
            </a:extLst>
          </p:cNvPr>
          <p:cNvSpPr>
            <a:spLocks noGrp="1"/>
          </p:cNvSpPr>
          <p:nvPr>
            <p:ph type="title"/>
          </p:nvPr>
        </p:nvSpPr>
        <p:spPr/>
        <p:txBody>
          <a:bodyPr/>
          <a:lstStyle/>
          <a:p>
            <a:r>
              <a:rPr lang="en-SG" dirty="0"/>
              <a:t>Isolation Forest – Intuitive Explanation</a:t>
            </a:r>
          </a:p>
        </p:txBody>
      </p:sp>
      <p:sp>
        <p:nvSpPr>
          <p:cNvPr id="4" name="Slide Number Placeholder 3">
            <a:extLst>
              <a:ext uri="{FF2B5EF4-FFF2-40B4-BE49-F238E27FC236}">
                <a16:creationId xmlns:a16="http://schemas.microsoft.com/office/drawing/2014/main" id="{063D7C36-BEF4-699F-BB2E-5352DA963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6" name="Picture 5" descr="Chart, scatter chart&#10;&#10;Description automatically generated">
            <a:extLst>
              <a:ext uri="{FF2B5EF4-FFF2-40B4-BE49-F238E27FC236}">
                <a16:creationId xmlns:a16="http://schemas.microsoft.com/office/drawing/2014/main" id="{3558E9A2-2AEC-B1D8-FC92-882498EC8AEF}"/>
              </a:ext>
            </a:extLst>
          </p:cNvPr>
          <p:cNvPicPr>
            <a:picLocks noChangeAspect="1"/>
          </p:cNvPicPr>
          <p:nvPr/>
        </p:nvPicPr>
        <p:blipFill>
          <a:blip r:embed="rId2"/>
          <a:stretch>
            <a:fillRect/>
          </a:stretch>
        </p:blipFill>
        <p:spPr>
          <a:xfrm>
            <a:off x="65232" y="1521416"/>
            <a:ext cx="4485301" cy="2985929"/>
          </a:xfrm>
          <a:prstGeom prst="rect">
            <a:avLst/>
          </a:prstGeom>
        </p:spPr>
      </p:pic>
      <p:sp>
        <p:nvSpPr>
          <p:cNvPr id="7" name="TextBox 6">
            <a:extLst>
              <a:ext uri="{FF2B5EF4-FFF2-40B4-BE49-F238E27FC236}">
                <a16:creationId xmlns:a16="http://schemas.microsoft.com/office/drawing/2014/main" id="{29772F8C-F6D3-F980-6A00-A33AD35E31A8}"/>
              </a:ext>
            </a:extLst>
          </p:cNvPr>
          <p:cNvSpPr txBox="1"/>
          <p:nvPr/>
        </p:nvSpPr>
        <p:spPr>
          <a:xfrm>
            <a:off x="4713337" y="2484581"/>
            <a:ext cx="3648363" cy="738664"/>
          </a:xfrm>
          <a:prstGeom prst="rect">
            <a:avLst/>
          </a:prstGeom>
          <a:noFill/>
        </p:spPr>
        <p:txBody>
          <a:bodyPr wrap="square" rtlCol="0">
            <a:spAutoFit/>
          </a:bodyPr>
          <a:lstStyle/>
          <a:p>
            <a:r>
              <a:rPr lang="en-SG" dirty="0"/>
              <a:t>Consider the anomalous point in the figure. </a:t>
            </a:r>
          </a:p>
          <a:p>
            <a:r>
              <a:rPr lang="en-SG" dirty="0"/>
              <a:t>It took 12 random questions to completely isolate the point. </a:t>
            </a:r>
          </a:p>
        </p:txBody>
      </p:sp>
    </p:spTree>
    <p:extLst>
      <p:ext uri="{BB962C8B-B14F-4D97-AF65-F5344CB8AC3E}">
        <p14:creationId xmlns:p14="http://schemas.microsoft.com/office/powerpoint/2010/main" val="21995885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C11CF-981D-C6DF-ED19-38831778A31A}"/>
              </a:ext>
            </a:extLst>
          </p:cNvPr>
          <p:cNvSpPr>
            <a:spLocks noGrp="1"/>
          </p:cNvSpPr>
          <p:nvPr>
            <p:ph type="title"/>
          </p:nvPr>
        </p:nvSpPr>
        <p:spPr/>
        <p:txBody>
          <a:bodyPr/>
          <a:lstStyle/>
          <a:p>
            <a:r>
              <a:rPr lang="en-SG" dirty="0"/>
              <a:t>Isolation Forest – Intuitive Explanation</a:t>
            </a:r>
          </a:p>
        </p:txBody>
      </p:sp>
      <p:sp>
        <p:nvSpPr>
          <p:cNvPr id="4" name="Slide Number Placeholder 3">
            <a:extLst>
              <a:ext uri="{FF2B5EF4-FFF2-40B4-BE49-F238E27FC236}">
                <a16:creationId xmlns:a16="http://schemas.microsoft.com/office/drawing/2014/main" id="{063D7C36-BEF4-699F-BB2E-5352DA963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
        <p:nvSpPr>
          <p:cNvPr id="7" name="TextBox 6">
            <a:extLst>
              <a:ext uri="{FF2B5EF4-FFF2-40B4-BE49-F238E27FC236}">
                <a16:creationId xmlns:a16="http://schemas.microsoft.com/office/drawing/2014/main" id="{29772F8C-F6D3-F980-6A00-A33AD35E31A8}"/>
              </a:ext>
            </a:extLst>
          </p:cNvPr>
          <p:cNvSpPr txBox="1"/>
          <p:nvPr/>
        </p:nvSpPr>
        <p:spPr>
          <a:xfrm>
            <a:off x="4851882" y="2290618"/>
            <a:ext cx="3648363" cy="1815882"/>
          </a:xfrm>
          <a:prstGeom prst="rect">
            <a:avLst/>
          </a:prstGeom>
          <a:noFill/>
        </p:spPr>
        <p:txBody>
          <a:bodyPr wrap="square" rtlCol="0">
            <a:spAutoFit/>
          </a:bodyPr>
          <a:lstStyle/>
          <a:p>
            <a:r>
              <a:rPr lang="en-SG" dirty="0"/>
              <a:t>Consider the ‘normal’ point in the figure. </a:t>
            </a:r>
          </a:p>
          <a:p>
            <a:r>
              <a:rPr lang="en-SG" dirty="0"/>
              <a:t>It took 22 decisions to completely isolate the point. T</a:t>
            </a:r>
          </a:p>
          <a:p>
            <a:endParaRPr lang="en-SG" dirty="0"/>
          </a:p>
          <a:p>
            <a:r>
              <a:rPr lang="en-SG" dirty="0"/>
              <a:t>This is subject to a lot of variance, so the actual Isolation Forest model repeats this procedure many times to arrive at a final anomaly score. </a:t>
            </a:r>
          </a:p>
        </p:txBody>
      </p:sp>
      <p:pic>
        <p:nvPicPr>
          <p:cNvPr id="5" name="Picture 4" descr="Chart, scatter chart&#10;&#10;Description automatically generated">
            <a:extLst>
              <a:ext uri="{FF2B5EF4-FFF2-40B4-BE49-F238E27FC236}">
                <a16:creationId xmlns:a16="http://schemas.microsoft.com/office/drawing/2014/main" id="{40242EF6-F945-33A9-E916-912901A90BA6}"/>
              </a:ext>
            </a:extLst>
          </p:cNvPr>
          <p:cNvPicPr>
            <a:picLocks noChangeAspect="1"/>
          </p:cNvPicPr>
          <p:nvPr/>
        </p:nvPicPr>
        <p:blipFill>
          <a:blip r:embed="rId2"/>
          <a:stretch>
            <a:fillRect/>
          </a:stretch>
        </p:blipFill>
        <p:spPr>
          <a:xfrm>
            <a:off x="38985" y="1618807"/>
            <a:ext cx="4533015" cy="3017693"/>
          </a:xfrm>
          <a:prstGeom prst="rect">
            <a:avLst/>
          </a:prstGeom>
        </p:spPr>
      </p:pic>
    </p:spTree>
    <p:extLst>
      <p:ext uri="{BB962C8B-B14F-4D97-AF65-F5344CB8AC3E}">
        <p14:creationId xmlns:p14="http://schemas.microsoft.com/office/powerpoint/2010/main" val="3105521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BC194-C3BE-4915-BDD8-DCC578689332}"/>
              </a:ext>
            </a:extLst>
          </p:cNvPr>
          <p:cNvSpPr>
            <a:spLocks noGrp="1"/>
          </p:cNvSpPr>
          <p:nvPr>
            <p:ph type="title"/>
          </p:nvPr>
        </p:nvSpPr>
        <p:spPr/>
        <p:txBody>
          <a:bodyPr/>
          <a:lstStyle/>
          <a:p>
            <a:r>
              <a:rPr lang="en-SG" dirty="0"/>
              <a:t>Isolation Forest – Important Hyperparameters</a:t>
            </a:r>
          </a:p>
        </p:txBody>
      </p:sp>
      <p:sp>
        <p:nvSpPr>
          <p:cNvPr id="3" name="Text Placeholder 2">
            <a:extLst>
              <a:ext uri="{FF2B5EF4-FFF2-40B4-BE49-F238E27FC236}">
                <a16:creationId xmlns:a16="http://schemas.microsoft.com/office/drawing/2014/main" id="{11EC5BA4-FDE1-4BB2-908F-0493BAABE5D5}"/>
              </a:ext>
            </a:extLst>
          </p:cNvPr>
          <p:cNvSpPr>
            <a:spLocks noGrp="1"/>
          </p:cNvSpPr>
          <p:nvPr>
            <p:ph type="body" idx="1"/>
          </p:nvPr>
        </p:nvSpPr>
        <p:spPr/>
        <p:txBody>
          <a:bodyPr/>
          <a:lstStyle/>
          <a:p>
            <a:r>
              <a:rPr lang="en-SG" sz="2000" dirty="0"/>
              <a:t>Contamination – The amount of contamination of the data set, i.e. the proportion of outliers in the data set. Used when fitting to define the threshold on  the scores of the samples</a:t>
            </a:r>
          </a:p>
          <a:p>
            <a:r>
              <a:rPr lang="en-SG" dirty="0" err="1"/>
              <a:t>n_estimators</a:t>
            </a:r>
            <a:r>
              <a:rPr lang="en-SG" dirty="0"/>
              <a:t> - The number of base estimators in the ensemble.</a:t>
            </a:r>
          </a:p>
          <a:p>
            <a:r>
              <a:rPr lang="en-SG" dirty="0" err="1"/>
              <a:t>max_samples</a:t>
            </a:r>
            <a:r>
              <a:rPr lang="en-SG" dirty="0"/>
              <a:t> - The number of samples to draw from X to train each base estimator.</a:t>
            </a:r>
          </a:p>
        </p:txBody>
      </p:sp>
      <p:sp>
        <p:nvSpPr>
          <p:cNvPr id="4" name="Slide Number Placeholder 3">
            <a:extLst>
              <a:ext uri="{FF2B5EF4-FFF2-40B4-BE49-F238E27FC236}">
                <a16:creationId xmlns:a16="http://schemas.microsoft.com/office/drawing/2014/main" id="{280EDB2C-38A1-4641-A73C-5162FF1938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24464490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78843-843C-4DCF-BE96-25ED1A06DA08}"/>
              </a:ext>
            </a:extLst>
          </p:cNvPr>
          <p:cNvSpPr>
            <a:spLocks noGrp="1"/>
          </p:cNvSpPr>
          <p:nvPr>
            <p:ph type="title"/>
          </p:nvPr>
        </p:nvSpPr>
        <p:spPr/>
        <p:txBody>
          <a:bodyPr/>
          <a:lstStyle/>
          <a:p>
            <a:r>
              <a:rPr lang="en-SG" dirty="0"/>
              <a:t>Characteristics of Isolation Forests</a:t>
            </a:r>
          </a:p>
        </p:txBody>
      </p:sp>
      <p:sp>
        <p:nvSpPr>
          <p:cNvPr id="3" name="Text Placeholder 2">
            <a:extLst>
              <a:ext uri="{FF2B5EF4-FFF2-40B4-BE49-F238E27FC236}">
                <a16:creationId xmlns:a16="http://schemas.microsoft.com/office/drawing/2014/main" id="{5213EC4F-6A09-4541-9CCF-498091280662}"/>
              </a:ext>
            </a:extLst>
          </p:cNvPr>
          <p:cNvSpPr>
            <a:spLocks noGrp="1"/>
          </p:cNvSpPr>
          <p:nvPr>
            <p:ph type="body" idx="1"/>
          </p:nvPr>
        </p:nvSpPr>
        <p:spPr>
          <a:xfrm>
            <a:off x="477603" y="1364294"/>
            <a:ext cx="6403964" cy="3145500"/>
          </a:xfrm>
        </p:spPr>
        <p:txBody>
          <a:bodyPr/>
          <a:lstStyle/>
          <a:p>
            <a:r>
              <a:rPr lang="en-SG" sz="1800" dirty="0"/>
              <a:t>Swamping -&gt; Wrongly identifying normal instances as anomalies when normal instances are too close to anomalies</a:t>
            </a:r>
          </a:p>
          <a:p>
            <a:r>
              <a:rPr lang="en-SG" sz="1800" dirty="0"/>
              <a:t>Masking -&gt; Too many anomalies make it difficult to identify anomalies</a:t>
            </a:r>
          </a:p>
          <a:p>
            <a:r>
              <a:rPr lang="en-SG" sz="1800" dirty="0"/>
              <a:t>Sub-sampling (random selection of instances without replacement) helps with this</a:t>
            </a:r>
          </a:p>
          <a:p>
            <a:r>
              <a:rPr lang="en-SG" sz="1800" dirty="0"/>
              <a:t>Possible limitations: 1. Final anomaly score depends on contamination parameter (% of anomalous data) 2. Branching can sometimes create bias in decision boundary</a:t>
            </a:r>
          </a:p>
        </p:txBody>
      </p:sp>
      <p:sp>
        <p:nvSpPr>
          <p:cNvPr id="4" name="Slide Number Placeholder 3">
            <a:extLst>
              <a:ext uri="{FF2B5EF4-FFF2-40B4-BE49-F238E27FC236}">
                <a16:creationId xmlns:a16="http://schemas.microsoft.com/office/drawing/2014/main" id="{F7A496AC-1DC1-4776-8DDA-755188322F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pic>
        <p:nvPicPr>
          <p:cNvPr id="6" name="Picture 5">
            <a:extLst>
              <a:ext uri="{FF2B5EF4-FFF2-40B4-BE49-F238E27FC236}">
                <a16:creationId xmlns:a16="http://schemas.microsoft.com/office/drawing/2014/main" id="{CADE4C08-132B-44B9-84D4-FB06ED6D4CD5}"/>
              </a:ext>
            </a:extLst>
          </p:cNvPr>
          <p:cNvPicPr>
            <a:picLocks noChangeAspect="1"/>
          </p:cNvPicPr>
          <p:nvPr/>
        </p:nvPicPr>
        <p:blipFill>
          <a:blip r:embed="rId2"/>
          <a:stretch>
            <a:fillRect/>
          </a:stretch>
        </p:blipFill>
        <p:spPr>
          <a:xfrm>
            <a:off x="6980395" y="560004"/>
            <a:ext cx="1952204" cy="1855501"/>
          </a:xfrm>
          <a:prstGeom prst="rect">
            <a:avLst/>
          </a:prstGeom>
        </p:spPr>
      </p:pic>
      <p:pic>
        <p:nvPicPr>
          <p:cNvPr id="8" name="Picture 7">
            <a:extLst>
              <a:ext uri="{FF2B5EF4-FFF2-40B4-BE49-F238E27FC236}">
                <a16:creationId xmlns:a16="http://schemas.microsoft.com/office/drawing/2014/main" id="{E0AE6AB3-C0EC-44A2-962C-E93D8AD122D2}"/>
              </a:ext>
            </a:extLst>
          </p:cNvPr>
          <p:cNvPicPr>
            <a:picLocks noChangeAspect="1"/>
          </p:cNvPicPr>
          <p:nvPr/>
        </p:nvPicPr>
        <p:blipFill>
          <a:blip r:embed="rId3"/>
          <a:stretch>
            <a:fillRect/>
          </a:stretch>
        </p:blipFill>
        <p:spPr>
          <a:xfrm>
            <a:off x="7032428" y="2495030"/>
            <a:ext cx="1848138" cy="1800057"/>
          </a:xfrm>
          <a:prstGeom prst="rect">
            <a:avLst/>
          </a:prstGeom>
        </p:spPr>
      </p:pic>
    </p:spTree>
    <p:extLst>
      <p:ext uri="{BB962C8B-B14F-4D97-AF65-F5344CB8AC3E}">
        <p14:creationId xmlns:p14="http://schemas.microsoft.com/office/powerpoint/2010/main" val="2642559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07E1A-4311-426C-9858-F5CEF9B552EE}"/>
              </a:ext>
            </a:extLst>
          </p:cNvPr>
          <p:cNvSpPr>
            <a:spLocks noGrp="1"/>
          </p:cNvSpPr>
          <p:nvPr>
            <p:ph type="title"/>
          </p:nvPr>
        </p:nvSpPr>
        <p:spPr/>
        <p:txBody>
          <a:bodyPr/>
          <a:lstStyle/>
          <a:p>
            <a:r>
              <a:rPr lang="en-SG" dirty="0"/>
              <a:t>DBSCAN</a:t>
            </a:r>
          </a:p>
        </p:txBody>
      </p:sp>
      <p:sp>
        <p:nvSpPr>
          <p:cNvPr id="3" name="Text Placeholder 2">
            <a:extLst>
              <a:ext uri="{FF2B5EF4-FFF2-40B4-BE49-F238E27FC236}">
                <a16:creationId xmlns:a16="http://schemas.microsoft.com/office/drawing/2014/main" id="{CDA74128-7ECD-4651-B13F-60EA50DB0C1B}"/>
              </a:ext>
            </a:extLst>
          </p:cNvPr>
          <p:cNvSpPr>
            <a:spLocks noGrp="1"/>
          </p:cNvSpPr>
          <p:nvPr>
            <p:ph type="body" idx="1"/>
          </p:nvPr>
        </p:nvSpPr>
        <p:spPr>
          <a:xfrm>
            <a:off x="107671" y="1386590"/>
            <a:ext cx="4261129" cy="3145500"/>
          </a:xfrm>
        </p:spPr>
        <p:txBody>
          <a:bodyPr/>
          <a:lstStyle/>
          <a:p>
            <a:r>
              <a:rPr lang="en-SG" sz="1800" dirty="0"/>
              <a:t>Requires two input parameters – </a:t>
            </a:r>
            <a:r>
              <a:rPr lang="en-SG" sz="1800" dirty="0" err="1"/>
              <a:t>epsDist</a:t>
            </a:r>
            <a:r>
              <a:rPr lang="en-SG" sz="1800" dirty="0"/>
              <a:t>, </a:t>
            </a:r>
            <a:r>
              <a:rPr lang="en-SG" sz="1800" dirty="0" err="1"/>
              <a:t>minSamp</a:t>
            </a:r>
            <a:endParaRPr lang="en-SG" sz="1800" dirty="0"/>
          </a:p>
          <a:p>
            <a:r>
              <a:rPr lang="en-SG" sz="1800" dirty="0"/>
              <a:t>Density based clustering</a:t>
            </a:r>
          </a:p>
          <a:p>
            <a:r>
              <a:rPr lang="en-SG" sz="1800" dirty="0"/>
              <a:t>Each point of a cluster the </a:t>
            </a:r>
            <a:r>
              <a:rPr lang="en-SG" sz="1800" dirty="0" err="1"/>
              <a:t>neighborhood</a:t>
            </a:r>
            <a:r>
              <a:rPr lang="en-SG" sz="1800" dirty="0"/>
              <a:t> of a given radius has to contain at least a minimum number of points -&gt; the density in the </a:t>
            </a:r>
            <a:r>
              <a:rPr lang="en-SG" sz="1800" dirty="0" err="1"/>
              <a:t>neighborhood</a:t>
            </a:r>
            <a:r>
              <a:rPr lang="en-SG" sz="1800" dirty="0"/>
              <a:t> has to exceed some threshold. </a:t>
            </a:r>
          </a:p>
          <a:p>
            <a:r>
              <a:rPr lang="en-SG" sz="1800" dirty="0"/>
              <a:t>Points that don’t belong to any cluster are identified as outliers</a:t>
            </a:r>
          </a:p>
          <a:p>
            <a:endParaRPr lang="en-SG" sz="1800" dirty="0"/>
          </a:p>
        </p:txBody>
      </p:sp>
      <p:sp>
        <p:nvSpPr>
          <p:cNvPr id="4" name="Slide Number Placeholder 3">
            <a:extLst>
              <a:ext uri="{FF2B5EF4-FFF2-40B4-BE49-F238E27FC236}">
                <a16:creationId xmlns:a16="http://schemas.microsoft.com/office/drawing/2014/main" id="{4DE9FBDE-2D38-4389-8851-C3351AEA59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pic>
        <p:nvPicPr>
          <p:cNvPr id="8" name="Picture 7">
            <a:extLst>
              <a:ext uri="{FF2B5EF4-FFF2-40B4-BE49-F238E27FC236}">
                <a16:creationId xmlns:a16="http://schemas.microsoft.com/office/drawing/2014/main" id="{525DA556-9BBF-4CD8-ABD1-2C032B3B85AC}"/>
              </a:ext>
            </a:extLst>
          </p:cNvPr>
          <p:cNvPicPr>
            <a:picLocks noChangeAspect="1"/>
          </p:cNvPicPr>
          <p:nvPr/>
        </p:nvPicPr>
        <p:blipFill>
          <a:blip r:embed="rId3"/>
          <a:stretch>
            <a:fillRect/>
          </a:stretch>
        </p:blipFill>
        <p:spPr>
          <a:xfrm>
            <a:off x="4051634" y="1336696"/>
            <a:ext cx="4984695" cy="1203902"/>
          </a:xfrm>
          <a:prstGeom prst="rect">
            <a:avLst/>
          </a:prstGeom>
        </p:spPr>
      </p:pic>
      <p:pic>
        <p:nvPicPr>
          <p:cNvPr id="10" name="Picture 9">
            <a:extLst>
              <a:ext uri="{FF2B5EF4-FFF2-40B4-BE49-F238E27FC236}">
                <a16:creationId xmlns:a16="http://schemas.microsoft.com/office/drawing/2014/main" id="{5EEDDCDE-735A-4D89-9C3E-A30F53CF1E95}"/>
              </a:ext>
            </a:extLst>
          </p:cNvPr>
          <p:cNvPicPr>
            <a:picLocks noChangeAspect="1"/>
          </p:cNvPicPr>
          <p:nvPr/>
        </p:nvPicPr>
        <p:blipFill>
          <a:blip r:embed="rId4"/>
          <a:stretch>
            <a:fillRect/>
          </a:stretch>
        </p:blipFill>
        <p:spPr>
          <a:xfrm>
            <a:off x="5573913" y="2357012"/>
            <a:ext cx="2361605" cy="1204657"/>
          </a:xfrm>
          <a:prstGeom prst="rect">
            <a:avLst/>
          </a:prstGeom>
        </p:spPr>
      </p:pic>
      <p:sp>
        <p:nvSpPr>
          <p:cNvPr id="12" name="TextBox 11">
            <a:extLst>
              <a:ext uri="{FF2B5EF4-FFF2-40B4-BE49-F238E27FC236}">
                <a16:creationId xmlns:a16="http://schemas.microsoft.com/office/drawing/2014/main" id="{1AC9A2ED-54E1-4FAD-9E29-18B6FC88B1BC}"/>
              </a:ext>
            </a:extLst>
          </p:cNvPr>
          <p:cNvSpPr txBox="1"/>
          <p:nvPr/>
        </p:nvSpPr>
        <p:spPr>
          <a:xfrm>
            <a:off x="4368800" y="3528036"/>
            <a:ext cx="4576618" cy="1169551"/>
          </a:xfrm>
          <a:prstGeom prst="rect">
            <a:avLst/>
          </a:prstGeom>
          <a:noFill/>
        </p:spPr>
        <p:txBody>
          <a:bodyPr wrap="square">
            <a:spAutoFit/>
          </a:bodyPr>
          <a:lstStyle/>
          <a:p>
            <a:r>
              <a:rPr lang="en-SG" dirty="0"/>
              <a:t>Let D be a database of points. A cluster C is a non-empty subset of D satisfying the following conditions: </a:t>
            </a:r>
          </a:p>
          <a:p>
            <a:pPr marL="342900" indent="-342900">
              <a:buAutoNum type="arabicParenR"/>
            </a:pPr>
            <a:r>
              <a:rPr lang="en-SG" dirty="0"/>
              <a:t>V p, q: if p is an element of C and q is density-reachable from p, then q E C</a:t>
            </a:r>
          </a:p>
          <a:p>
            <a:pPr marL="342900" indent="-342900">
              <a:buAutoNum type="arabicParenR"/>
            </a:pPr>
            <a:r>
              <a:rPr lang="en-SG" dirty="0"/>
              <a:t>V p, q E C: p is density-connected to q.</a:t>
            </a:r>
          </a:p>
        </p:txBody>
      </p:sp>
    </p:spTree>
    <p:extLst>
      <p:ext uri="{BB962C8B-B14F-4D97-AF65-F5344CB8AC3E}">
        <p14:creationId xmlns:p14="http://schemas.microsoft.com/office/powerpoint/2010/main" val="3343888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617C0-C4CC-41E2-A044-3C399CDD7EF4}"/>
              </a:ext>
            </a:extLst>
          </p:cNvPr>
          <p:cNvSpPr>
            <a:spLocks noGrp="1"/>
          </p:cNvSpPr>
          <p:nvPr>
            <p:ph type="title"/>
          </p:nvPr>
        </p:nvSpPr>
        <p:spPr/>
        <p:txBody>
          <a:bodyPr/>
          <a:lstStyle/>
          <a:p>
            <a:r>
              <a:rPr lang="en-SG" dirty="0"/>
              <a:t>Cluster Analysis</a:t>
            </a:r>
          </a:p>
        </p:txBody>
      </p:sp>
      <p:sp>
        <p:nvSpPr>
          <p:cNvPr id="4" name="Slide Number Placeholder 3">
            <a:extLst>
              <a:ext uri="{FF2B5EF4-FFF2-40B4-BE49-F238E27FC236}">
                <a16:creationId xmlns:a16="http://schemas.microsoft.com/office/drawing/2014/main" id="{AADC3F6C-DE20-4FBD-BBB4-6FF061B169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5" name="Footer Placeholder 4">
            <a:extLst>
              <a:ext uri="{FF2B5EF4-FFF2-40B4-BE49-F238E27FC236}">
                <a16:creationId xmlns:a16="http://schemas.microsoft.com/office/drawing/2014/main" id="{8B74FFA5-FEF2-45A4-8045-463521701BA3}"/>
              </a:ext>
            </a:extLst>
          </p:cNvPr>
          <p:cNvSpPr>
            <a:spLocks noGrp="1"/>
          </p:cNvSpPr>
          <p:nvPr>
            <p:ph type="ftr" sz="quarter" idx="4294967295"/>
          </p:nvPr>
        </p:nvSpPr>
        <p:spPr>
          <a:xfrm>
            <a:off x="3028950" y="4767263"/>
            <a:ext cx="3086100" cy="274637"/>
          </a:xfrm>
        </p:spPr>
        <p:txBody>
          <a:bodyPr/>
          <a:lstStyle/>
          <a:p>
            <a:r>
              <a:rPr lang="en-US"/>
              <a:t>Unsupervised Learning</a:t>
            </a:r>
            <a:endParaRPr lang="en-US" dirty="0"/>
          </a:p>
        </p:txBody>
      </p:sp>
      <p:sp>
        <p:nvSpPr>
          <p:cNvPr id="6" name="Rectangle 44">
            <a:extLst>
              <a:ext uri="{FF2B5EF4-FFF2-40B4-BE49-F238E27FC236}">
                <a16:creationId xmlns:a16="http://schemas.microsoft.com/office/drawing/2014/main" id="{4D18BB20-A137-4591-AE52-5E6A7F1C37C9}"/>
              </a:ext>
            </a:extLst>
          </p:cNvPr>
          <p:cNvSpPr>
            <a:spLocks noGrp="1" noChangeArrowheads="1"/>
          </p:cNvSpPr>
          <p:nvPr>
            <p:ph type="body" idx="1"/>
          </p:nvPr>
        </p:nvSpPr>
        <p:spPr>
          <a:xfrm>
            <a:off x="477838" y="1327150"/>
            <a:ext cx="8159750" cy="3146425"/>
          </a:xfrm>
        </p:spPr>
        <p:txBody>
          <a:bodyPr>
            <a:normAutofit/>
          </a:bodyPr>
          <a:lstStyle/>
          <a:p>
            <a:r>
              <a:rPr lang="en-US" altLang="en-US" dirty="0"/>
              <a:t>Finding groups of objects such that the objects in a group will be similar (or related) to one another and dissimilar to (or unrelated to) the objects in other groups</a:t>
            </a:r>
          </a:p>
        </p:txBody>
      </p:sp>
      <p:pic>
        <p:nvPicPr>
          <p:cNvPr id="45" name="Picture 44">
            <a:extLst>
              <a:ext uri="{FF2B5EF4-FFF2-40B4-BE49-F238E27FC236}">
                <a16:creationId xmlns:a16="http://schemas.microsoft.com/office/drawing/2014/main" id="{24C12050-B8F9-4B36-BFD9-BA6DE109CDA1}"/>
              </a:ext>
            </a:extLst>
          </p:cNvPr>
          <p:cNvPicPr>
            <a:picLocks noChangeAspect="1"/>
          </p:cNvPicPr>
          <p:nvPr/>
        </p:nvPicPr>
        <p:blipFill>
          <a:blip r:embed="rId3"/>
          <a:stretch>
            <a:fillRect/>
          </a:stretch>
        </p:blipFill>
        <p:spPr>
          <a:xfrm>
            <a:off x="2605873" y="2220013"/>
            <a:ext cx="5012127" cy="2586624"/>
          </a:xfrm>
          <a:prstGeom prst="rect">
            <a:avLst/>
          </a:prstGeom>
        </p:spPr>
      </p:pic>
    </p:spTree>
    <p:extLst>
      <p:ext uri="{BB962C8B-B14F-4D97-AF65-F5344CB8AC3E}">
        <p14:creationId xmlns:p14="http://schemas.microsoft.com/office/powerpoint/2010/main" val="2692109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3CC8C-C82C-46B0-804D-75C46A31E17E}"/>
              </a:ext>
            </a:extLst>
          </p:cNvPr>
          <p:cNvSpPr>
            <a:spLocks noGrp="1"/>
          </p:cNvSpPr>
          <p:nvPr>
            <p:ph type="title"/>
          </p:nvPr>
        </p:nvSpPr>
        <p:spPr/>
        <p:txBody>
          <a:bodyPr/>
          <a:lstStyle/>
          <a:p>
            <a:r>
              <a:rPr lang="en-SG" dirty="0"/>
              <a:t>DBSCAN Algorithm</a:t>
            </a:r>
          </a:p>
        </p:txBody>
      </p:sp>
      <p:sp>
        <p:nvSpPr>
          <p:cNvPr id="3" name="Text Placeholder 2">
            <a:extLst>
              <a:ext uri="{FF2B5EF4-FFF2-40B4-BE49-F238E27FC236}">
                <a16:creationId xmlns:a16="http://schemas.microsoft.com/office/drawing/2014/main" id="{706EFF4B-8F9E-4998-8B13-32C484C3D376}"/>
              </a:ext>
            </a:extLst>
          </p:cNvPr>
          <p:cNvSpPr>
            <a:spLocks noGrp="1"/>
          </p:cNvSpPr>
          <p:nvPr>
            <p:ph type="body" idx="1"/>
          </p:nvPr>
        </p:nvSpPr>
        <p:spPr/>
        <p:txBody>
          <a:bodyPr/>
          <a:lstStyle/>
          <a:p>
            <a:r>
              <a:rPr lang="en-SG" dirty="0"/>
              <a:t>To find a cluster, DBSCAN starts with an arbitrary point p and retrieves all points density-reachable from p. </a:t>
            </a:r>
          </a:p>
          <a:p>
            <a:r>
              <a:rPr lang="en-SG" dirty="0"/>
              <a:t>If p is a core point, this procedure yields a cluster</a:t>
            </a:r>
          </a:p>
          <a:p>
            <a:r>
              <a:rPr lang="en-SG" dirty="0"/>
              <a:t>If p is a border point, no points are density-reachable from p and DBSCAN visits the next point of the database</a:t>
            </a:r>
          </a:p>
          <a:p>
            <a:r>
              <a:rPr lang="en-SG" dirty="0"/>
              <a:t>If two clusters C1 and C2 are very close to each other, it might happen that some point p belongs to both, C1 and C2. In this case, point p will be assigned to the cluster discovered first.</a:t>
            </a:r>
          </a:p>
        </p:txBody>
      </p:sp>
      <p:sp>
        <p:nvSpPr>
          <p:cNvPr id="4" name="Slide Number Placeholder 3">
            <a:extLst>
              <a:ext uri="{FF2B5EF4-FFF2-40B4-BE49-F238E27FC236}">
                <a16:creationId xmlns:a16="http://schemas.microsoft.com/office/drawing/2014/main" id="{91CA68D3-54FC-4547-BA18-BEFD9203B5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864846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3CC8C-C82C-46B0-804D-75C46A31E17E}"/>
              </a:ext>
            </a:extLst>
          </p:cNvPr>
          <p:cNvSpPr>
            <a:spLocks noGrp="1"/>
          </p:cNvSpPr>
          <p:nvPr>
            <p:ph type="title"/>
          </p:nvPr>
        </p:nvSpPr>
        <p:spPr/>
        <p:txBody>
          <a:bodyPr/>
          <a:lstStyle/>
          <a:p>
            <a:r>
              <a:rPr lang="en-SG" dirty="0"/>
              <a:t>DBSCAN Algorithm</a:t>
            </a:r>
          </a:p>
        </p:txBody>
      </p:sp>
      <p:sp>
        <p:nvSpPr>
          <p:cNvPr id="3" name="Text Placeholder 2">
            <a:extLst>
              <a:ext uri="{FF2B5EF4-FFF2-40B4-BE49-F238E27FC236}">
                <a16:creationId xmlns:a16="http://schemas.microsoft.com/office/drawing/2014/main" id="{706EFF4B-8F9E-4998-8B13-32C484C3D376}"/>
              </a:ext>
            </a:extLst>
          </p:cNvPr>
          <p:cNvSpPr>
            <a:spLocks noGrp="1"/>
          </p:cNvSpPr>
          <p:nvPr>
            <p:ph type="body" idx="1"/>
          </p:nvPr>
        </p:nvSpPr>
        <p:spPr/>
        <p:txBody>
          <a:bodyPr/>
          <a:lstStyle/>
          <a:p>
            <a:r>
              <a:rPr lang="en-SG" dirty="0"/>
              <a:t>As long as there is no point unvisited, a new point is chosen randomly.</a:t>
            </a:r>
          </a:p>
          <a:p>
            <a:r>
              <a:rPr lang="en-SG" dirty="0"/>
              <a:t>All the points within eps distance from the current point are of the same cluster.</a:t>
            </a:r>
          </a:p>
          <a:p>
            <a:r>
              <a:rPr lang="en-SG" dirty="0"/>
              <a:t>The algorithm recursively continues on each of these last visited points to find more points that are within eps distance from themselves.</a:t>
            </a:r>
          </a:p>
          <a:p>
            <a:r>
              <a:rPr lang="en-SG" dirty="0"/>
              <a:t>If </a:t>
            </a:r>
            <a:r>
              <a:rPr lang="en-SG" dirty="0" err="1"/>
              <a:t>minPts</a:t>
            </a:r>
            <a:r>
              <a:rPr lang="en-SG" dirty="0"/>
              <a:t> points are collected, then a cluster is officially formed.</a:t>
            </a:r>
          </a:p>
          <a:p>
            <a:r>
              <a:rPr lang="en-SG" dirty="0"/>
              <a:t>Once a cluster is formed, and no more points can be added, the algorithm chooses another point randomly from the ones that haven’t been visited yet.</a:t>
            </a:r>
          </a:p>
          <a:p>
            <a:endParaRPr lang="en-SG" dirty="0"/>
          </a:p>
        </p:txBody>
      </p:sp>
      <p:sp>
        <p:nvSpPr>
          <p:cNvPr id="4" name="Slide Number Placeholder 3">
            <a:extLst>
              <a:ext uri="{FF2B5EF4-FFF2-40B4-BE49-F238E27FC236}">
                <a16:creationId xmlns:a16="http://schemas.microsoft.com/office/drawing/2014/main" id="{91CA68D3-54FC-4547-BA18-BEFD9203B5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Tree>
    <p:extLst>
      <p:ext uri="{BB962C8B-B14F-4D97-AF65-F5344CB8AC3E}">
        <p14:creationId xmlns:p14="http://schemas.microsoft.com/office/powerpoint/2010/main" val="11455835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3CC8C-C82C-46B0-804D-75C46A31E17E}"/>
              </a:ext>
            </a:extLst>
          </p:cNvPr>
          <p:cNvSpPr>
            <a:spLocks noGrp="1"/>
          </p:cNvSpPr>
          <p:nvPr>
            <p:ph type="title"/>
          </p:nvPr>
        </p:nvSpPr>
        <p:spPr/>
        <p:txBody>
          <a:bodyPr/>
          <a:lstStyle/>
          <a:p>
            <a:r>
              <a:rPr lang="en-SG" dirty="0"/>
              <a:t>DBSCAN Algorithm</a:t>
            </a:r>
          </a:p>
        </p:txBody>
      </p:sp>
      <p:sp>
        <p:nvSpPr>
          <p:cNvPr id="4" name="Slide Number Placeholder 3">
            <a:extLst>
              <a:ext uri="{FF2B5EF4-FFF2-40B4-BE49-F238E27FC236}">
                <a16:creationId xmlns:a16="http://schemas.microsoft.com/office/drawing/2014/main" id="{91CA68D3-54FC-4547-BA18-BEFD9203B5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pic>
        <p:nvPicPr>
          <p:cNvPr id="6" name="Picture 5">
            <a:extLst>
              <a:ext uri="{FF2B5EF4-FFF2-40B4-BE49-F238E27FC236}">
                <a16:creationId xmlns:a16="http://schemas.microsoft.com/office/drawing/2014/main" id="{211CE7DE-2B72-4DA8-BC1A-A99FF702EACD}"/>
              </a:ext>
            </a:extLst>
          </p:cNvPr>
          <p:cNvPicPr>
            <a:picLocks noChangeAspect="1"/>
          </p:cNvPicPr>
          <p:nvPr/>
        </p:nvPicPr>
        <p:blipFill>
          <a:blip r:embed="rId3"/>
          <a:stretch>
            <a:fillRect/>
          </a:stretch>
        </p:blipFill>
        <p:spPr>
          <a:xfrm>
            <a:off x="342900" y="1718830"/>
            <a:ext cx="8458200" cy="2647950"/>
          </a:xfrm>
          <a:prstGeom prst="rect">
            <a:avLst/>
          </a:prstGeom>
        </p:spPr>
      </p:pic>
    </p:spTree>
    <p:extLst>
      <p:ext uri="{BB962C8B-B14F-4D97-AF65-F5344CB8AC3E}">
        <p14:creationId xmlns:p14="http://schemas.microsoft.com/office/powerpoint/2010/main" val="30465084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146BB-07D6-517D-2EDF-4889CB1F9EE2}"/>
              </a:ext>
            </a:extLst>
          </p:cNvPr>
          <p:cNvSpPr>
            <a:spLocks noGrp="1"/>
          </p:cNvSpPr>
          <p:nvPr>
            <p:ph type="title"/>
          </p:nvPr>
        </p:nvSpPr>
        <p:spPr/>
        <p:txBody>
          <a:bodyPr/>
          <a:lstStyle/>
          <a:p>
            <a:r>
              <a:rPr lang="en-SG" dirty="0"/>
              <a:t>PCA for Anomaly Detection</a:t>
            </a:r>
          </a:p>
        </p:txBody>
      </p:sp>
      <p:sp>
        <p:nvSpPr>
          <p:cNvPr id="3" name="Text Placeholder 2">
            <a:extLst>
              <a:ext uri="{FF2B5EF4-FFF2-40B4-BE49-F238E27FC236}">
                <a16:creationId xmlns:a16="http://schemas.microsoft.com/office/drawing/2014/main" id="{310FB57D-9DCE-2059-BA88-3F3D12AF56A1}"/>
              </a:ext>
            </a:extLst>
          </p:cNvPr>
          <p:cNvSpPr>
            <a:spLocks noGrp="1"/>
          </p:cNvSpPr>
          <p:nvPr>
            <p:ph type="body" idx="1"/>
          </p:nvPr>
        </p:nvSpPr>
        <p:spPr>
          <a:xfrm>
            <a:off x="200994" y="1158775"/>
            <a:ext cx="8470040" cy="3145500"/>
          </a:xfrm>
        </p:spPr>
        <p:txBody>
          <a:bodyPr/>
          <a:lstStyle/>
          <a:p>
            <a:r>
              <a:rPr lang="en-SG" sz="1800" dirty="0"/>
              <a:t>Although PCA is primarily used for dimensionality reduction, it can also be used to detect anomalies</a:t>
            </a:r>
          </a:p>
          <a:p>
            <a:r>
              <a:rPr lang="en-SG" sz="1800" dirty="0"/>
              <a:t>By only choosing the important principal components that explain the majority of the variance, we can recreate an approximation of the original data through an inverse transform (</a:t>
            </a:r>
            <a:r>
              <a:rPr lang="en-SG" sz="1800" i="1" dirty="0" err="1"/>
              <a:t>pca.inverse_transform</a:t>
            </a:r>
            <a:r>
              <a:rPr lang="en-SG" sz="1800" dirty="0"/>
              <a:t>)</a:t>
            </a:r>
          </a:p>
          <a:p>
            <a:r>
              <a:rPr lang="en-SG" sz="1800" dirty="0"/>
              <a:t>The difference between the reconstructed data and the original data is the reconstruction error</a:t>
            </a:r>
          </a:p>
          <a:p>
            <a:r>
              <a:rPr lang="en-SG" sz="1800" dirty="0"/>
              <a:t>For anomalies, this reconstruction error is high</a:t>
            </a:r>
          </a:p>
          <a:p>
            <a:r>
              <a:rPr lang="en-SG" sz="1800" dirty="0"/>
              <a:t>Note that this method may not work very well if data cannot be explained using linear combination of features</a:t>
            </a:r>
          </a:p>
          <a:p>
            <a:r>
              <a:rPr lang="en-SG" sz="1800" dirty="0"/>
              <a:t>Additionally, </a:t>
            </a:r>
            <a:r>
              <a:rPr lang="en-SG" sz="1800" dirty="0" err="1"/>
              <a:t>explainability</a:t>
            </a:r>
            <a:r>
              <a:rPr lang="en-SG" sz="1800" dirty="0"/>
              <a:t> may suffer</a:t>
            </a:r>
          </a:p>
        </p:txBody>
      </p:sp>
      <p:sp>
        <p:nvSpPr>
          <p:cNvPr id="4" name="Slide Number Placeholder 3">
            <a:extLst>
              <a:ext uri="{FF2B5EF4-FFF2-40B4-BE49-F238E27FC236}">
                <a16:creationId xmlns:a16="http://schemas.microsoft.com/office/drawing/2014/main" id="{BDACB700-0E32-2746-946C-AE00ECFF15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spTree>
    <p:extLst>
      <p:ext uri="{BB962C8B-B14F-4D97-AF65-F5344CB8AC3E}">
        <p14:creationId xmlns:p14="http://schemas.microsoft.com/office/powerpoint/2010/main" val="17863345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64</a:t>
            </a:fld>
            <a:endParaRPr/>
          </a:p>
        </p:txBody>
      </p:sp>
      <p:sp>
        <p:nvSpPr>
          <p:cNvPr id="503" name="Google Shape;503;p34"/>
          <p:cNvSpPr txBox="1">
            <a:spLocks noGrp="1"/>
          </p:cNvSpPr>
          <p:nvPr>
            <p:ph type="ctrTitle" idx="4294967295"/>
          </p:nvPr>
        </p:nvSpPr>
        <p:spPr>
          <a:xfrm>
            <a:off x="1275150" y="2364400"/>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rgbClr val="FF9800"/>
                </a:solidFill>
              </a:rPr>
              <a:t>THANK </a:t>
            </a:r>
            <a:r>
              <a:rPr lang="en-US" sz="6000" dirty="0">
                <a:solidFill>
                  <a:srgbClr val="FF9800"/>
                </a:solidFill>
              </a:rPr>
              <a:t>YOU</a:t>
            </a:r>
            <a:r>
              <a:rPr lang="en" sz="6000" dirty="0">
                <a:solidFill>
                  <a:srgbClr val="FF9800"/>
                </a:solidFill>
              </a:rPr>
              <a:t>!</a:t>
            </a:r>
            <a:endParaRPr sz="6000" dirty="0">
              <a:solidFill>
                <a:srgbClr val="FF9800"/>
              </a:solidFill>
            </a:endParaRPr>
          </a:p>
        </p:txBody>
      </p:sp>
      <p:sp>
        <p:nvSpPr>
          <p:cNvPr id="504" name="Google Shape;504;p34"/>
          <p:cNvSpPr txBox="1">
            <a:spLocks noGrp="1"/>
          </p:cNvSpPr>
          <p:nvPr>
            <p:ph type="subTitle" idx="4294967295"/>
          </p:nvPr>
        </p:nvSpPr>
        <p:spPr>
          <a:xfrm>
            <a:off x="1275150" y="3230000"/>
            <a:ext cx="6593700" cy="13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t>Any questions?</a:t>
            </a:r>
            <a:endParaRPr sz="2000" b="1" dirty="0"/>
          </a:p>
        </p:txBody>
      </p:sp>
      <p:grpSp>
        <p:nvGrpSpPr>
          <p:cNvPr id="505" name="Google Shape;505;p34"/>
          <p:cNvGrpSpPr/>
          <p:nvPr/>
        </p:nvGrpSpPr>
        <p:grpSpPr>
          <a:xfrm>
            <a:off x="3996210" y="966817"/>
            <a:ext cx="1197664" cy="1126777"/>
            <a:chOff x="5972700" y="2330200"/>
            <a:chExt cx="411625" cy="387275"/>
          </a:xfrm>
        </p:grpSpPr>
        <p:sp>
          <p:nvSpPr>
            <p:cNvPr id="506" name="Google Shape;506;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6FF8-C91D-40DC-9B0E-AD5ECC33249F}"/>
              </a:ext>
            </a:extLst>
          </p:cNvPr>
          <p:cNvSpPr>
            <a:spLocks noGrp="1"/>
          </p:cNvSpPr>
          <p:nvPr>
            <p:ph type="title"/>
          </p:nvPr>
        </p:nvSpPr>
        <p:spPr/>
        <p:txBody>
          <a:bodyPr/>
          <a:lstStyle/>
          <a:p>
            <a:r>
              <a:rPr lang="en-SG" dirty="0"/>
              <a:t>Hands-on Lab</a:t>
            </a:r>
          </a:p>
        </p:txBody>
      </p:sp>
      <p:sp>
        <p:nvSpPr>
          <p:cNvPr id="3" name="Text Placeholder 2">
            <a:extLst>
              <a:ext uri="{FF2B5EF4-FFF2-40B4-BE49-F238E27FC236}">
                <a16:creationId xmlns:a16="http://schemas.microsoft.com/office/drawing/2014/main" id="{815B7EC8-C9DE-4193-B687-07A006294B1E}"/>
              </a:ext>
            </a:extLst>
          </p:cNvPr>
          <p:cNvSpPr>
            <a:spLocks noGrp="1"/>
          </p:cNvSpPr>
          <p:nvPr>
            <p:ph type="body" idx="1"/>
          </p:nvPr>
        </p:nvSpPr>
        <p:spPr/>
        <p:txBody>
          <a:bodyPr/>
          <a:lstStyle/>
          <a:p>
            <a:r>
              <a:rPr lang="en-SG" dirty="0"/>
              <a:t>Isolation Forest</a:t>
            </a:r>
          </a:p>
          <a:p>
            <a:pPr lvl="1"/>
            <a:r>
              <a:rPr lang="en-SG" dirty="0"/>
              <a:t>Feature Engineering</a:t>
            </a:r>
          </a:p>
          <a:p>
            <a:pPr lvl="1"/>
            <a:r>
              <a:rPr lang="en-SG" dirty="0" err="1"/>
              <a:t>Explainability</a:t>
            </a:r>
            <a:endParaRPr lang="en-SG" dirty="0"/>
          </a:p>
          <a:p>
            <a:r>
              <a:rPr lang="en-SG" dirty="0"/>
              <a:t>DBSCAN</a:t>
            </a:r>
          </a:p>
          <a:p>
            <a:r>
              <a:rPr lang="en-SG" dirty="0" err="1"/>
              <a:t>Pycaret</a:t>
            </a:r>
            <a:endParaRPr lang="en-SG" dirty="0"/>
          </a:p>
          <a:p>
            <a:endParaRPr lang="en-SG" dirty="0"/>
          </a:p>
          <a:p>
            <a:endParaRPr lang="en-SG" dirty="0"/>
          </a:p>
        </p:txBody>
      </p:sp>
      <p:sp>
        <p:nvSpPr>
          <p:cNvPr id="4" name="Slide Number Placeholder 3">
            <a:extLst>
              <a:ext uri="{FF2B5EF4-FFF2-40B4-BE49-F238E27FC236}">
                <a16:creationId xmlns:a16="http://schemas.microsoft.com/office/drawing/2014/main" id="{8CAA7DF7-A1B7-483A-BBFE-A5373F8E40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sp>
        <p:nvSpPr>
          <p:cNvPr id="5" name="Footer Placeholder 4">
            <a:extLst>
              <a:ext uri="{FF2B5EF4-FFF2-40B4-BE49-F238E27FC236}">
                <a16:creationId xmlns:a16="http://schemas.microsoft.com/office/drawing/2014/main" id="{5A5D6F15-F4FE-4353-BC6C-FFDE2405AC9C}"/>
              </a:ext>
            </a:extLst>
          </p:cNvPr>
          <p:cNvSpPr>
            <a:spLocks noGrp="1"/>
          </p:cNvSpPr>
          <p:nvPr>
            <p:ph type="ftr" sz="quarter" idx="4294967295"/>
          </p:nvPr>
        </p:nvSpPr>
        <p:spPr>
          <a:xfrm>
            <a:off x="3028950" y="4767263"/>
            <a:ext cx="3086100" cy="274637"/>
          </a:xfrm>
        </p:spPr>
        <p:txBody>
          <a:bodyPr/>
          <a:lstStyle/>
          <a:p>
            <a:r>
              <a:rPr lang="en-US"/>
              <a:t>Unsupervised Learning</a:t>
            </a:r>
            <a:endParaRPr lang="en-US" dirty="0"/>
          </a:p>
        </p:txBody>
      </p:sp>
    </p:spTree>
    <p:extLst>
      <p:ext uri="{BB962C8B-B14F-4D97-AF65-F5344CB8AC3E}">
        <p14:creationId xmlns:p14="http://schemas.microsoft.com/office/powerpoint/2010/main" val="491776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6100-BDC7-4549-BCDD-F88B8354B334}"/>
              </a:ext>
            </a:extLst>
          </p:cNvPr>
          <p:cNvSpPr>
            <a:spLocks noGrp="1"/>
          </p:cNvSpPr>
          <p:nvPr>
            <p:ph type="title"/>
          </p:nvPr>
        </p:nvSpPr>
        <p:spPr/>
        <p:txBody>
          <a:bodyPr/>
          <a:lstStyle/>
          <a:p>
            <a:r>
              <a:rPr lang="en-SG" dirty="0"/>
              <a:t>Clustering Example</a:t>
            </a:r>
          </a:p>
        </p:txBody>
      </p:sp>
      <p:sp>
        <p:nvSpPr>
          <p:cNvPr id="3" name="Text Placeholder 2">
            <a:extLst>
              <a:ext uri="{FF2B5EF4-FFF2-40B4-BE49-F238E27FC236}">
                <a16:creationId xmlns:a16="http://schemas.microsoft.com/office/drawing/2014/main" id="{96E14282-6C75-44B4-A008-482EF8D0D368}"/>
              </a:ext>
            </a:extLst>
          </p:cNvPr>
          <p:cNvSpPr>
            <a:spLocks noGrp="1"/>
          </p:cNvSpPr>
          <p:nvPr>
            <p:ph type="body" idx="1"/>
          </p:nvPr>
        </p:nvSpPr>
        <p:spPr/>
        <p:txBody>
          <a:bodyPr/>
          <a:lstStyle/>
          <a:p>
            <a:r>
              <a:rPr lang="en-SG" dirty="0"/>
              <a:t>Given some documents, how do we separate (or cluster) them?</a:t>
            </a:r>
          </a:p>
          <a:p>
            <a:endParaRPr lang="en-SG" dirty="0"/>
          </a:p>
        </p:txBody>
      </p:sp>
      <p:sp>
        <p:nvSpPr>
          <p:cNvPr id="4" name="Slide Number Placeholder 3">
            <a:extLst>
              <a:ext uri="{FF2B5EF4-FFF2-40B4-BE49-F238E27FC236}">
                <a16:creationId xmlns:a16="http://schemas.microsoft.com/office/drawing/2014/main" id="{CA0EF7EE-A0C6-4809-8119-0212FE3ED9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5" name="Footer Placeholder 4">
            <a:extLst>
              <a:ext uri="{FF2B5EF4-FFF2-40B4-BE49-F238E27FC236}">
                <a16:creationId xmlns:a16="http://schemas.microsoft.com/office/drawing/2014/main" id="{5AB2A682-B3AE-487A-AD92-5FF523FC2586}"/>
              </a:ext>
            </a:extLst>
          </p:cNvPr>
          <p:cNvSpPr>
            <a:spLocks noGrp="1"/>
          </p:cNvSpPr>
          <p:nvPr>
            <p:ph type="ftr" sz="quarter" idx="4294967295"/>
          </p:nvPr>
        </p:nvSpPr>
        <p:spPr>
          <a:xfrm>
            <a:off x="3028950" y="4767263"/>
            <a:ext cx="3086100" cy="274637"/>
          </a:xfrm>
        </p:spPr>
        <p:txBody>
          <a:bodyPr/>
          <a:lstStyle/>
          <a:p>
            <a:r>
              <a:rPr lang="en-US"/>
              <a:t>Unsupervised Learning</a:t>
            </a:r>
            <a:endParaRPr lang="en-US" dirty="0"/>
          </a:p>
        </p:txBody>
      </p:sp>
      <p:pic>
        <p:nvPicPr>
          <p:cNvPr id="42" name="Picture 41">
            <a:extLst>
              <a:ext uri="{FF2B5EF4-FFF2-40B4-BE49-F238E27FC236}">
                <a16:creationId xmlns:a16="http://schemas.microsoft.com/office/drawing/2014/main" id="{7F5CFA3F-34A6-45B8-93A3-5024C060CF2F}"/>
              </a:ext>
            </a:extLst>
          </p:cNvPr>
          <p:cNvPicPr>
            <a:picLocks noChangeAspect="1"/>
          </p:cNvPicPr>
          <p:nvPr/>
        </p:nvPicPr>
        <p:blipFill>
          <a:blip r:embed="rId2"/>
          <a:stretch>
            <a:fillRect/>
          </a:stretch>
        </p:blipFill>
        <p:spPr>
          <a:xfrm>
            <a:off x="822037" y="1815913"/>
            <a:ext cx="6964218" cy="2935012"/>
          </a:xfrm>
          <a:prstGeom prst="rect">
            <a:avLst/>
          </a:prstGeom>
        </p:spPr>
      </p:pic>
    </p:spTree>
    <p:extLst>
      <p:ext uri="{BB962C8B-B14F-4D97-AF65-F5344CB8AC3E}">
        <p14:creationId xmlns:p14="http://schemas.microsoft.com/office/powerpoint/2010/main" val="3592602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B6AD-25E2-4067-91B9-A3B593A49CB2}"/>
              </a:ext>
            </a:extLst>
          </p:cNvPr>
          <p:cNvSpPr>
            <a:spLocks noGrp="1"/>
          </p:cNvSpPr>
          <p:nvPr>
            <p:ph type="title"/>
          </p:nvPr>
        </p:nvSpPr>
        <p:spPr/>
        <p:txBody>
          <a:bodyPr/>
          <a:lstStyle/>
          <a:p>
            <a:r>
              <a:rPr lang="en-SG" dirty="0"/>
              <a:t>Proximity Measure</a:t>
            </a:r>
          </a:p>
        </p:txBody>
      </p:sp>
      <p:sp>
        <p:nvSpPr>
          <p:cNvPr id="4" name="Slide Number Placeholder 3">
            <a:extLst>
              <a:ext uri="{FF2B5EF4-FFF2-40B4-BE49-F238E27FC236}">
                <a16:creationId xmlns:a16="http://schemas.microsoft.com/office/drawing/2014/main" id="{0D77D93E-C5FF-415D-AB4B-D2E74D925E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5" name="Footer Placeholder 4">
            <a:extLst>
              <a:ext uri="{FF2B5EF4-FFF2-40B4-BE49-F238E27FC236}">
                <a16:creationId xmlns:a16="http://schemas.microsoft.com/office/drawing/2014/main" id="{B8C7E748-DAD9-4B9E-B8DD-7DDFD471E2DE}"/>
              </a:ext>
            </a:extLst>
          </p:cNvPr>
          <p:cNvSpPr>
            <a:spLocks noGrp="1"/>
          </p:cNvSpPr>
          <p:nvPr>
            <p:ph type="ftr" sz="quarter" idx="4294967295"/>
          </p:nvPr>
        </p:nvSpPr>
        <p:spPr>
          <a:xfrm>
            <a:off x="3028950" y="4767263"/>
            <a:ext cx="3086100" cy="274637"/>
          </a:xfrm>
        </p:spPr>
        <p:txBody>
          <a:bodyPr/>
          <a:lstStyle/>
          <a:p>
            <a:r>
              <a:rPr lang="en-US"/>
              <a:t>Unsupervised Learning</a:t>
            </a:r>
            <a:endParaRPr lang="en-US" dirty="0"/>
          </a:p>
        </p:txBody>
      </p:sp>
      <p:pic>
        <p:nvPicPr>
          <p:cNvPr id="7" name="Picture 6">
            <a:extLst>
              <a:ext uri="{FF2B5EF4-FFF2-40B4-BE49-F238E27FC236}">
                <a16:creationId xmlns:a16="http://schemas.microsoft.com/office/drawing/2014/main" id="{4D954975-2D49-454D-9B64-8B0AE42DED94}"/>
              </a:ext>
            </a:extLst>
          </p:cNvPr>
          <p:cNvPicPr>
            <a:picLocks noChangeAspect="1"/>
          </p:cNvPicPr>
          <p:nvPr/>
        </p:nvPicPr>
        <p:blipFill>
          <a:blip r:embed="rId2"/>
          <a:stretch>
            <a:fillRect/>
          </a:stretch>
        </p:blipFill>
        <p:spPr>
          <a:xfrm>
            <a:off x="1472778" y="1566338"/>
            <a:ext cx="4441351" cy="2325514"/>
          </a:xfrm>
          <a:prstGeom prst="rect">
            <a:avLst/>
          </a:prstGeom>
        </p:spPr>
      </p:pic>
      <p:sp>
        <p:nvSpPr>
          <p:cNvPr id="8" name="Content Placeholder 2">
            <a:extLst>
              <a:ext uri="{FF2B5EF4-FFF2-40B4-BE49-F238E27FC236}">
                <a16:creationId xmlns:a16="http://schemas.microsoft.com/office/drawing/2014/main" id="{CDECE70A-443D-4CFE-8765-822F02DD0FCC}"/>
              </a:ext>
            </a:extLst>
          </p:cNvPr>
          <p:cNvSpPr txBox="1">
            <a:spLocks/>
          </p:cNvSpPr>
          <p:nvPr/>
        </p:nvSpPr>
        <p:spPr>
          <a:xfrm>
            <a:off x="19300" y="3891852"/>
            <a:ext cx="9105400" cy="86342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eaLnBrk="1" hangingPunct="1">
              <a:lnSpc>
                <a:spcPct val="100000"/>
              </a:lnSpc>
              <a:spcBef>
                <a:spcPts val="1000"/>
              </a:spcBef>
              <a:spcAft>
                <a:spcPts val="0"/>
              </a:spcAft>
              <a:buClr>
                <a:srgbClr val="C7D3E6"/>
              </a:buClr>
              <a:buSzPts val="24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eaLnBrk="1" hangingPunct="1">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eaLnBrk="1" hangingPunct="1">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eaLnBrk="1" hangingPunct="1">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eaLnBrk="1" hangingPunct="1">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eaLnBrk="1" hangingPunct="1">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eaLnBrk="1" hangingPunct="1">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eaLnBrk="1" hangingPunct="1">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r>
              <a:rPr lang="en-SG" dirty="0"/>
              <a:t>For heterogenous features, need to scale the values between 0 and 1</a:t>
            </a:r>
          </a:p>
        </p:txBody>
      </p:sp>
      <p:sp>
        <p:nvSpPr>
          <p:cNvPr id="3" name="TextBox 2">
            <a:extLst>
              <a:ext uri="{FF2B5EF4-FFF2-40B4-BE49-F238E27FC236}">
                <a16:creationId xmlns:a16="http://schemas.microsoft.com/office/drawing/2014/main" id="{A9297906-F7C9-2501-6C22-027A53BD1A5E}"/>
              </a:ext>
            </a:extLst>
          </p:cNvPr>
          <p:cNvSpPr txBox="1"/>
          <p:nvPr/>
        </p:nvSpPr>
        <p:spPr>
          <a:xfrm>
            <a:off x="5962116" y="1903423"/>
            <a:ext cx="2810982" cy="1384995"/>
          </a:xfrm>
          <a:prstGeom prst="rect">
            <a:avLst/>
          </a:prstGeom>
          <a:noFill/>
        </p:spPr>
        <p:txBody>
          <a:bodyPr wrap="square" rtlCol="0">
            <a:spAutoFit/>
          </a:bodyPr>
          <a:lstStyle/>
          <a:p>
            <a:r>
              <a:rPr lang="en-SG" dirty="0"/>
              <a:t>Here, we assume two points </a:t>
            </a:r>
          </a:p>
          <a:p>
            <a:r>
              <a:rPr lang="en-SG" dirty="0"/>
              <a:t>x and y, with the subscript </a:t>
            </a:r>
            <a:r>
              <a:rPr lang="en-SG" dirty="0" err="1"/>
              <a:t>i</a:t>
            </a:r>
            <a:endParaRPr lang="en-SG" dirty="0"/>
          </a:p>
          <a:p>
            <a:r>
              <a:rPr lang="en-SG" dirty="0"/>
              <a:t>representing the dimension. If it is in two dimensions, x</a:t>
            </a:r>
            <a:r>
              <a:rPr lang="en-SG" baseline="-25000" dirty="0"/>
              <a:t>1</a:t>
            </a:r>
            <a:r>
              <a:rPr lang="en-SG" dirty="0"/>
              <a:t> and y</a:t>
            </a:r>
            <a:r>
              <a:rPr lang="en-SG" baseline="-25000" dirty="0"/>
              <a:t>1</a:t>
            </a:r>
            <a:r>
              <a:rPr lang="en-SG" dirty="0"/>
              <a:t> refer to the x coordinates of point </a:t>
            </a:r>
          </a:p>
          <a:p>
            <a:r>
              <a:rPr lang="en-SG" dirty="0"/>
              <a:t>x and point y</a:t>
            </a:r>
          </a:p>
        </p:txBody>
      </p:sp>
    </p:spTree>
    <p:extLst>
      <p:ext uri="{BB962C8B-B14F-4D97-AF65-F5344CB8AC3E}">
        <p14:creationId xmlns:p14="http://schemas.microsoft.com/office/powerpoint/2010/main" val="3240976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33F7-1810-47AA-99E6-E4AC2B6EDE13}"/>
              </a:ext>
            </a:extLst>
          </p:cNvPr>
          <p:cNvSpPr>
            <a:spLocks noGrp="1"/>
          </p:cNvSpPr>
          <p:nvPr>
            <p:ph type="title"/>
          </p:nvPr>
        </p:nvSpPr>
        <p:spPr/>
        <p:txBody>
          <a:bodyPr/>
          <a:lstStyle/>
          <a:p>
            <a:r>
              <a:rPr lang="en-SG" dirty="0"/>
              <a:t>Distance Function - Example</a:t>
            </a:r>
          </a:p>
        </p:txBody>
      </p:sp>
      <p:sp>
        <p:nvSpPr>
          <p:cNvPr id="4" name="Slide Number Placeholder 3">
            <a:extLst>
              <a:ext uri="{FF2B5EF4-FFF2-40B4-BE49-F238E27FC236}">
                <a16:creationId xmlns:a16="http://schemas.microsoft.com/office/drawing/2014/main" id="{65BD408E-C5E0-4171-9140-0073167328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5" name="Footer Placeholder 4">
            <a:extLst>
              <a:ext uri="{FF2B5EF4-FFF2-40B4-BE49-F238E27FC236}">
                <a16:creationId xmlns:a16="http://schemas.microsoft.com/office/drawing/2014/main" id="{845EDBCF-9932-491A-93C9-57CFC28E46D3}"/>
              </a:ext>
            </a:extLst>
          </p:cNvPr>
          <p:cNvSpPr>
            <a:spLocks noGrp="1"/>
          </p:cNvSpPr>
          <p:nvPr>
            <p:ph type="ftr" sz="quarter" idx="4294967295"/>
          </p:nvPr>
        </p:nvSpPr>
        <p:spPr>
          <a:xfrm>
            <a:off x="3028950" y="4767263"/>
            <a:ext cx="3086100" cy="274637"/>
          </a:xfrm>
        </p:spPr>
        <p:txBody>
          <a:bodyPr/>
          <a:lstStyle/>
          <a:p>
            <a:r>
              <a:rPr lang="en-US"/>
              <a:t>Unsupervised Learning</a:t>
            </a:r>
            <a:endParaRPr lang="en-US" dirty="0"/>
          </a:p>
        </p:txBody>
      </p:sp>
      <p:sp>
        <p:nvSpPr>
          <p:cNvPr id="6" name="Text Placeholder 3">
            <a:extLst>
              <a:ext uri="{FF2B5EF4-FFF2-40B4-BE49-F238E27FC236}">
                <a16:creationId xmlns:a16="http://schemas.microsoft.com/office/drawing/2014/main" id="{908547EB-5C57-471C-B834-6380246D658B}"/>
              </a:ext>
            </a:extLst>
          </p:cNvPr>
          <p:cNvSpPr>
            <a:spLocks noGrp="1"/>
          </p:cNvSpPr>
          <p:nvPr>
            <p:ph type="body" idx="1"/>
          </p:nvPr>
        </p:nvSpPr>
        <p:spPr>
          <a:xfrm>
            <a:off x="839788" y="1407786"/>
            <a:ext cx="6905180" cy="528637"/>
          </a:xfrm>
        </p:spPr>
        <p:txBody>
          <a:bodyPr>
            <a:normAutofit fontScale="92500" lnSpcReduction="10000"/>
          </a:bodyPr>
          <a:lstStyle/>
          <a:p>
            <a:pPr marL="76200" indent="0">
              <a:buNone/>
            </a:pPr>
            <a:r>
              <a:rPr lang="en-SG" dirty="0">
                <a:latin typeface="Courier New" panose="02070309020205020404" pitchFamily="49" charset="0"/>
                <a:cs typeface="Courier New" panose="02070309020205020404" pitchFamily="49" charset="0"/>
              </a:rPr>
              <a:t>P1 = (1, 5), P2=(2, 3), P3=(4, 6)</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2527416B-9126-4C77-AAE8-2AA4E6D5814D}"/>
                  </a:ext>
                </a:extLst>
              </p:cNvPr>
              <p:cNvSpPr txBox="1">
                <a:spLocks/>
              </p:cNvSpPr>
              <p:nvPr/>
            </p:nvSpPr>
            <p:spPr>
              <a:xfrm>
                <a:off x="151318" y="2272583"/>
                <a:ext cx="5157787" cy="2262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SG" sz="18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Euclidean distance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SG"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d(P1, P2) = </a:t>
                </a:r>
                <a14:m>
                  <m:oMath xmlns:m="http://schemas.openxmlformats.org/officeDocument/2006/math">
                    <m:rad>
                      <m:radPr>
                        <m:degHide m:val="on"/>
                        <m:ctrlPr>
                          <a:rPr kumimoji="0" lang="en-SG" sz="18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radPr>
                      <m:deg/>
                      <m:e>
                        <m:sSup>
                          <m:sSupPr>
                            <m:ctrlPr>
                              <a:rPr kumimoji="0" lang="en-SG" sz="18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sSupPr>
                          <m:e>
                            <m:r>
                              <a:rPr kumimoji="0" lang="en-SG" sz="1800" b="0" i="1" u="none" strike="noStrike" kern="1200" cap="none" spc="0" normalizeH="0" baseline="0" noProof="0">
                                <a:ln>
                                  <a:noFill/>
                                </a:ln>
                                <a:solidFill>
                                  <a:sysClr val="windowText" lastClr="000000"/>
                                </a:solidFill>
                                <a:effectLst/>
                                <a:uLnTx/>
                                <a:uFillTx/>
                                <a:latin typeface="Cambria Math"/>
                                <a:ea typeface="+mn-ea"/>
                                <a:cs typeface="+mn-cs"/>
                              </a:rPr>
                              <m:t>(1−2)</m:t>
                            </m:r>
                          </m:e>
                          <m:sup>
                            <m:r>
                              <a:rPr kumimoji="0" lang="en-SG" sz="1800" b="0" i="1" u="none" strike="noStrike" kern="1200" cap="none" spc="0" normalizeH="0" baseline="0" noProof="0" smtClean="0">
                                <a:ln>
                                  <a:noFill/>
                                </a:ln>
                                <a:solidFill>
                                  <a:sysClr val="windowText" lastClr="000000"/>
                                </a:solidFill>
                                <a:effectLst/>
                                <a:uLnTx/>
                                <a:uFillTx/>
                                <a:latin typeface="Cambria Math"/>
                                <a:ea typeface="+mn-ea"/>
                                <a:cs typeface="+mn-cs"/>
                              </a:rPr>
                              <m:t>2</m:t>
                            </m:r>
                          </m:sup>
                        </m:sSup>
                        <m:r>
                          <a:rPr kumimoji="0" lang="en-SG" sz="1800" b="0" i="1" u="none" strike="noStrike" kern="1200" cap="none" spc="0" normalizeH="0" baseline="0" noProof="0" smtClean="0">
                            <a:ln>
                              <a:noFill/>
                            </a:ln>
                            <a:solidFill>
                              <a:sysClr val="windowText" lastClr="000000"/>
                            </a:solidFill>
                            <a:effectLst/>
                            <a:uLnTx/>
                            <a:uFillTx/>
                            <a:latin typeface="Cambria Math"/>
                            <a:ea typeface="+mn-ea"/>
                            <a:cs typeface="+mn-cs"/>
                          </a:rPr>
                          <m:t>+</m:t>
                        </m:r>
                        <m:sSup>
                          <m:sSupPr>
                            <m:ctrlPr>
                              <a:rPr kumimoji="0" lang="en-SG" sz="18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ctrlPr>
                          </m:sSupPr>
                          <m:e>
                            <m:r>
                              <a:rPr kumimoji="0" lang="en-SG" sz="1800" b="0" i="1" u="none" strike="noStrike" kern="1200" cap="none" spc="0" normalizeH="0" baseline="0" noProof="0">
                                <a:ln>
                                  <a:noFill/>
                                </a:ln>
                                <a:solidFill>
                                  <a:sysClr val="windowText" lastClr="000000"/>
                                </a:solidFill>
                                <a:effectLst/>
                                <a:uLnTx/>
                                <a:uFillTx/>
                                <a:latin typeface="Cambria Math"/>
                                <a:ea typeface="+mn-ea"/>
                                <a:cs typeface="+mn-cs"/>
                              </a:rPr>
                              <m:t>(</m:t>
                            </m:r>
                            <m:r>
                              <a:rPr kumimoji="0" lang="en-SG" sz="1800" b="0" i="1" u="none" strike="noStrike" kern="1200" cap="none" spc="0" normalizeH="0" baseline="0" noProof="0" smtClean="0">
                                <a:ln>
                                  <a:noFill/>
                                </a:ln>
                                <a:solidFill>
                                  <a:sysClr val="windowText" lastClr="000000"/>
                                </a:solidFill>
                                <a:effectLst/>
                                <a:uLnTx/>
                                <a:uFillTx/>
                                <a:latin typeface="Cambria Math"/>
                                <a:ea typeface="+mn-ea"/>
                                <a:cs typeface="+mn-cs"/>
                              </a:rPr>
                              <m:t>5</m:t>
                            </m:r>
                            <m:r>
                              <a:rPr kumimoji="0" lang="en-SG" sz="1800" b="0" i="1" u="none" strike="noStrike" kern="1200" cap="none" spc="0" normalizeH="0" baseline="0" noProof="0">
                                <a:ln>
                                  <a:noFill/>
                                </a:ln>
                                <a:solidFill>
                                  <a:sysClr val="windowText" lastClr="000000"/>
                                </a:solidFill>
                                <a:effectLst/>
                                <a:uLnTx/>
                                <a:uFillTx/>
                                <a:latin typeface="Cambria Math"/>
                                <a:ea typeface="+mn-ea"/>
                                <a:cs typeface="+mn-cs"/>
                              </a:rPr>
                              <m:t>−</m:t>
                            </m:r>
                            <m:r>
                              <a:rPr kumimoji="0" lang="en-SG" sz="1800" b="0" i="1" u="none" strike="noStrike" kern="1200" cap="none" spc="0" normalizeH="0" baseline="0" noProof="0" smtClean="0">
                                <a:ln>
                                  <a:noFill/>
                                </a:ln>
                                <a:solidFill>
                                  <a:sysClr val="windowText" lastClr="000000"/>
                                </a:solidFill>
                                <a:effectLst/>
                                <a:uLnTx/>
                                <a:uFillTx/>
                                <a:latin typeface="Cambria Math"/>
                                <a:ea typeface="+mn-ea"/>
                                <a:cs typeface="+mn-cs"/>
                              </a:rPr>
                              <m:t>3</m:t>
                            </m:r>
                            <m:r>
                              <a:rPr kumimoji="0" lang="en-SG" sz="1800" b="0" i="1" u="none" strike="noStrike" kern="1200" cap="none" spc="0" normalizeH="0" baseline="0" noProof="0">
                                <a:ln>
                                  <a:noFill/>
                                </a:ln>
                                <a:solidFill>
                                  <a:sysClr val="windowText" lastClr="000000"/>
                                </a:solidFill>
                                <a:effectLst/>
                                <a:uLnTx/>
                                <a:uFillTx/>
                                <a:latin typeface="Cambria Math"/>
                                <a:ea typeface="+mn-ea"/>
                                <a:cs typeface="+mn-cs"/>
                              </a:rPr>
                              <m:t>)</m:t>
                            </m:r>
                          </m:e>
                          <m:sup>
                            <m:r>
                              <a:rPr kumimoji="0" lang="en-SG" sz="1800" b="0" i="1" u="none" strike="noStrike" kern="1200" cap="none" spc="0" normalizeH="0" baseline="0" noProof="0">
                                <a:ln>
                                  <a:noFill/>
                                </a:ln>
                                <a:solidFill>
                                  <a:sysClr val="windowText" lastClr="000000"/>
                                </a:solidFill>
                                <a:effectLst/>
                                <a:uLnTx/>
                                <a:uFillTx/>
                                <a:latin typeface="Cambria Math"/>
                                <a:ea typeface="+mn-ea"/>
                                <a:cs typeface="+mn-cs"/>
                              </a:rPr>
                              <m:t>2</m:t>
                            </m:r>
                          </m:sup>
                        </m:sSup>
                      </m:e>
                    </m:rad>
                  </m:oMath>
                </a14:m>
                <a:r>
                  <a:rPr kumimoji="0" lang="en-SG"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 2.24</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SG"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d(P1, P3) = </a:t>
                </a:r>
                <a14:m>
                  <m:oMath xmlns:m="http://schemas.openxmlformats.org/officeDocument/2006/math">
                    <m:rad>
                      <m:radPr>
                        <m:degHide m:val="on"/>
                        <m:ctrlPr>
                          <a:rPr kumimoji="0" lang="en-SG" sz="18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ctrlPr>
                      </m:radPr>
                      <m:deg/>
                      <m:e>
                        <m:sSup>
                          <m:sSupPr>
                            <m:ctrlPr>
                              <a:rPr kumimoji="0" lang="en-SG" sz="18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ctrlPr>
                          </m:sSupPr>
                          <m:e>
                            <m:r>
                              <a:rPr kumimoji="0" lang="en-SG" sz="1800" b="0" i="1" u="none" strike="noStrike" kern="1200" cap="none" spc="0" normalizeH="0" baseline="0" noProof="0">
                                <a:ln>
                                  <a:noFill/>
                                </a:ln>
                                <a:solidFill>
                                  <a:sysClr val="windowText" lastClr="000000"/>
                                </a:solidFill>
                                <a:effectLst/>
                                <a:uLnTx/>
                                <a:uFillTx/>
                                <a:latin typeface="Cambria Math"/>
                                <a:ea typeface="+mn-ea"/>
                                <a:cs typeface="+mn-cs"/>
                              </a:rPr>
                              <m:t>(1−</m:t>
                            </m:r>
                            <m:r>
                              <a:rPr kumimoji="0" lang="en-SG" sz="1800" b="0" i="1" u="none" strike="noStrike" kern="1200" cap="none" spc="0" normalizeH="0" baseline="0" noProof="0" smtClean="0">
                                <a:ln>
                                  <a:noFill/>
                                </a:ln>
                                <a:solidFill>
                                  <a:sysClr val="windowText" lastClr="000000"/>
                                </a:solidFill>
                                <a:effectLst/>
                                <a:uLnTx/>
                                <a:uFillTx/>
                                <a:latin typeface="Cambria Math"/>
                                <a:ea typeface="+mn-ea"/>
                                <a:cs typeface="+mn-cs"/>
                              </a:rPr>
                              <m:t>4</m:t>
                            </m:r>
                            <m:r>
                              <a:rPr kumimoji="0" lang="en-SG" sz="1800" b="0" i="1" u="none" strike="noStrike" kern="1200" cap="none" spc="0" normalizeH="0" baseline="0" noProof="0">
                                <a:ln>
                                  <a:noFill/>
                                </a:ln>
                                <a:solidFill>
                                  <a:sysClr val="windowText" lastClr="000000"/>
                                </a:solidFill>
                                <a:effectLst/>
                                <a:uLnTx/>
                                <a:uFillTx/>
                                <a:latin typeface="Cambria Math"/>
                                <a:ea typeface="+mn-ea"/>
                                <a:cs typeface="+mn-cs"/>
                              </a:rPr>
                              <m:t>)</m:t>
                            </m:r>
                          </m:e>
                          <m:sup>
                            <m:r>
                              <a:rPr kumimoji="0" lang="en-SG" sz="1800" b="0" i="1" u="none" strike="noStrike" kern="1200" cap="none" spc="0" normalizeH="0" baseline="0" noProof="0">
                                <a:ln>
                                  <a:noFill/>
                                </a:ln>
                                <a:solidFill>
                                  <a:sysClr val="windowText" lastClr="000000"/>
                                </a:solidFill>
                                <a:effectLst/>
                                <a:uLnTx/>
                                <a:uFillTx/>
                                <a:latin typeface="Cambria Math"/>
                                <a:ea typeface="+mn-ea"/>
                                <a:cs typeface="+mn-cs"/>
                              </a:rPr>
                              <m:t>2</m:t>
                            </m:r>
                          </m:sup>
                        </m:sSup>
                        <m:r>
                          <a:rPr kumimoji="0" lang="en-SG" sz="1800" b="0" i="1" u="none" strike="noStrike" kern="1200" cap="none" spc="0" normalizeH="0" baseline="0" noProof="0">
                            <a:ln>
                              <a:noFill/>
                            </a:ln>
                            <a:solidFill>
                              <a:sysClr val="windowText" lastClr="000000"/>
                            </a:solidFill>
                            <a:effectLst/>
                            <a:uLnTx/>
                            <a:uFillTx/>
                            <a:latin typeface="Cambria Math"/>
                            <a:ea typeface="+mn-ea"/>
                            <a:cs typeface="+mn-cs"/>
                          </a:rPr>
                          <m:t>+</m:t>
                        </m:r>
                        <m:sSup>
                          <m:sSupPr>
                            <m:ctrlPr>
                              <a:rPr kumimoji="0" lang="en-SG" sz="18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ctrlPr>
                          </m:sSupPr>
                          <m:e>
                            <m:r>
                              <a:rPr kumimoji="0" lang="en-SG" sz="1800" b="0" i="1" u="none" strike="noStrike" kern="1200" cap="none" spc="0" normalizeH="0" baseline="0" noProof="0">
                                <a:ln>
                                  <a:noFill/>
                                </a:ln>
                                <a:solidFill>
                                  <a:sysClr val="windowText" lastClr="000000"/>
                                </a:solidFill>
                                <a:effectLst/>
                                <a:uLnTx/>
                                <a:uFillTx/>
                                <a:latin typeface="Cambria Math"/>
                                <a:ea typeface="+mn-ea"/>
                                <a:cs typeface="+mn-cs"/>
                              </a:rPr>
                              <m:t>(5−</m:t>
                            </m:r>
                            <m:r>
                              <a:rPr kumimoji="0" lang="en-SG" sz="1800" b="0" i="1" u="none" strike="noStrike" kern="1200" cap="none" spc="0" normalizeH="0" baseline="0" noProof="0" smtClean="0">
                                <a:ln>
                                  <a:noFill/>
                                </a:ln>
                                <a:solidFill>
                                  <a:sysClr val="windowText" lastClr="000000"/>
                                </a:solidFill>
                                <a:effectLst/>
                                <a:uLnTx/>
                                <a:uFillTx/>
                                <a:latin typeface="Cambria Math"/>
                                <a:ea typeface="+mn-ea"/>
                                <a:cs typeface="+mn-cs"/>
                              </a:rPr>
                              <m:t>6</m:t>
                            </m:r>
                            <m:r>
                              <a:rPr kumimoji="0" lang="en-SG" sz="1800" b="0" i="1" u="none" strike="noStrike" kern="1200" cap="none" spc="0" normalizeH="0" baseline="0" noProof="0">
                                <a:ln>
                                  <a:noFill/>
                                </a:ln>
                                <a:solidFill>
                                  <a:sysClr val="windowText" lastClr="000000"/>
                                </a:solidFill>
                                <a:effectLst/>
                                <a:uLnTx/>
                                <a:uFillTx/>
                                <a:latin typeface="Cambria Math"/>
                                <a:ea typeface="+mn-ea"/>
                                <a:cs typeface="+mn-cs"/>
                              </a:rPr>
                              <m:t>)</m:t>
                            </m:r>
                          </m:e>
                          <m:sup>
                            <m:r>
                              <a:rPr kumimoji="0" lang="en-SG" sz="1800" b="0" i="1" u="none" strike="noStrike" kern="1200" cap="none" spc="0" normalizeH="0" baseline="0" noProof="0">
                                <a:ln>
                                  <a:noFill/>
                                </a:ln>
                                <a:solidFill>
                                  <a:sysClr val="windowText" lastClr="000000"/>
                                </a:solidFill>
                                <a:effectLst/>
                                <a:uLnTx/>
                                <a:uFillTx/>
                                <a:latin typeface="Cambria Math"/>
                                <a:ea typeface="+mn-ea"/>
                                <a:cs typeface="+mn-cs"/>
                              </a:rPr>
                              <m:t>2</m:t>
                            </m:r>
                          </m:sup>
                        </m:sSup>
                      </m:e>
                    </m:rad>
                  </m:oMath>
                </a14:m>
                <a:r>
                  <a:rPr kumimoji="0" lang="en-SG"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 3.16</a:t>
                </a:r>
              </a:p>
              <a:p>
                <a:pPr marL="228600" marR="0" lvl="0" indent="-228600" algn="l" defTabSz="914400" rtl="0" eaLnBrk="1" fontAlgn="auto" latinLnBrk="0" hangingPunct="1">
                  <a:lnSpc>
                    <a:spcPct val="90000"/>
                  </a:lnSpc>
                  <a:spcBef>
                    <a:spcPts val="1000"/>
                  </a:spcBef>
                  <a:spcAft>
                    <a:spcPts val="0"/>
                  </a:spcAft>
                  <a:buClrTx/>
                  <a:buSzTx/>
                  <a:buFont typeface="Symbol" panose="05050102010706020507" pitchFamily="18" charset="2"/>
                  <a:buChar char="Þ"/>
                  <a:tabLst/>
                  <a:defRPr/>
                </a:pPr>
                <a:r>
                  <a:rPr kumimoji="0" lang="en-SG"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P1 is more similar to P2 compared to P3</a:t>
                </a:r>
              </a:p>
              <a:p>
                <a:pPr marL="228600" marR="0" lvl="0" indent="-228600" algn="l" defTabSz="914400" rtl="0" eaLnBrk="1" fontAlgn="auto" latinLnBrk="0" hangingPunct="1">
                  <a:lnSpc>
                    <a:spcPct val="90000"/>
                  </a:lnSpc>
                  <a:spcBef>
                    <a:spcPts val="1000"/>
                  </a:spcBef>
                  <a:spcAft>
                    <a:spcPts val="0"/>
                  </a:spcAft>
                  <a:buClrTx/>
                  <a:buSzTx/>
                  <a:buFont typeface="Symbol" panose="05050102010706020507" pitchFamily="18" charset="2"/>
                  <a:buChar char="Þ"/>
                  <a:tabLst/>
                  <a:defRPr/>
                </a:pPr>
                <a:endParaRPr kumimoji="0" lang="en-SG"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mc:Choice>
        <mc:Fallback xmlns="">
          <p:sp>
            <p:nvSpPr>
              <p:cNvPr id="9" name="Content Placeholder 2">
                <a:extLst>
                  <a:ext uri="{FF2B5EF4-FFF2-40B4-BE49-F238E27FC236}">
                    <a16:creationId xmlns:a16="http://schemas.microsoft.com/office/drawing/2014/main" id="{2527416B-9126-4C77-AAE8-2AA4E6D5814D}"/>
                  </a:ext>
                </a:extLst>
              </p:cNvPr>
              <p:cNvSpPr txBox="1">
                <a:spLocks noRot="1" noChangeAspect="1" noMove="1" noResize="1" noEditPoints="1" noAdjustHandles="1" noChangeArrowheads="1" noChangeShapeType="1" noTextEdit="1"/>
              </p:cNvSpPr>
              <p:nvPr/>
            </p:nvSpPr>
            <p:spPr>
              <a:xfrm>
                <a:off x="151318" y="2272583"/>
                <a:ext cx="5157787" cy="2262188"/>
              </a:xfrm>
              <a:prstGeom prst="rect">
                <a:avLst/>
              </a:prstGeom>
              <a:blipFill>
                <a:blip r:embed="rId2"/>
                <a:stretch>
                  <a:fillRect l="-1064" t="-2695"/>
                </a:stretch>
              </a:blipFill>
            </p:spPr>
            <p:txBody>
              <a:bodyPr/>
              <a:lstStyle/>
              <a:p>
                <a:r>
                  <a:rPr lang="en-SG">
                    <a:noFill/>
                  </a:rPr>
                  <a:t> </a:t>
                </a:r>
              </a:p>
            </p:txBody>
          </p:sp>
        </mc:Fallback>
      </mc:AlternateContent>
      <p:sp>
        <p:nvSpPr>
          <p:cNvPr id="10" name="Content Placeholder 5">
            <a:extLst>
              <a:ext uri="{FF2B5EF4-FFF2-40B4-BE49-F238E27FC236}">
                <a16:creationId xmlns:a16="http://schemas.microsoft.com/office/drawing/2014/main" id="{7BF413F7-1BE9-4DCD-A712-EED5762EAA5F}"/>
              </a:ext>
            </a:extLst>
          </p:cNvPr>
          <p:cNvSpPr txBox="1">
            <a:spLocks/>
          </p:cNvSpPr>
          <p:nvPr/>
        </p:nvSpPr>
        <p:spPr>
          <a:xfrm>
            <a:off x="4619706" y="2388829"/>
            <a:ext cx="4258823" cy="16007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SG" sz="18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Manhattan distance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SG"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d(P1, P2) = |1-2| + |5-3| = 1 + 2 = 3</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SG"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d(P1, P3) = |1-4| + |5-6| = 3 + 1 = 4</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SG"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=&gt; P1 is more similar to P2 compared to P3</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SG"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478088"/>
      </p:ext>
    </p:extLst>
  </p:cSld>
  <p:clrMapOvr>
    <a:masterClrMapping/>
  </p:clrMapOvr>
</p:sld>
</file>

<file path=ppt/theme/theme1.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pt-template-v2" id="{6B8DF53C-6B9B-413B-B0C7-B43CB279C1E7}" vid="{524BF7BD-9037-48D6-AF09-07721A12B0C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8EA27FBD4C284986B3106C7698E2C5" ma:contentTypeVersion="3" ma:contentTypeDescription="Create a new document." ma:contentTypeScope="" ma:versionID="24799c556f80520c691bcd18255cec23">
  <xsd:schema xmlns:xsd="http://www.w3.org/2001/XMLSchema" xmlns:xs="http://www.w3.org/2001/XMLSchema" xmlns:p="http://schemas.microsoft.com/office/2006/metadata/properties" xmlns:ns1="http://schemas.microsoft.com/sharepoint/v3" xmlns:ns2="bcaf11b6-d7d7-4cf4-aa30-f11e767a1514" xmlns:ns3="b88c6a22-f980-423d-98c5-4bae664910af" targetNamespace="http://schemas.microsoft.com/office/2006/metadata/properties" ma:root="true" ma:fieldsID="acf44474ec9829b4298ed2cc7bc2fa8e" ns1:_="" ns2:_="" ns3:_="">
    <xsd:import namespace="http://schemas.microsoft.com/sharepoint/v3"/>
    <xsd:import namespace="bcaf11b6-d7d7-4cf4-aa30-f11e767a1514"/>
    <xsd:import namespace="b88c6a22-f980-423d-98c5-4bae664910af"/>
    <xsd:element name="properties">
      <xsd:complexType>
        <xsd:sequence>
          <xsd:element name="documentManagement">
            <xsd:complexType>
              <xsd:all>
                <xsd:element ref="ns1:PublishingStartDate" minOccurs="0"/>
                <xsd:element ref="ns1:PublishingExpirationDate" minOccurs="0"/>
                <xsd:element ref="ns2:SharedWithUsers" minOccurs="0"/>
                <xsd:element ref="ns3:Own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caf11b6-d7d7-4cf4-aa30-f11e767a1514"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88c6a22-f980-423d-98c5-4bae664910af" elementFormDefault="qualified">
    <xsd:import namespace="http://schemas.microsoft.com/office/2006/documentManagement/types"/>
    <xsd:import namespace="http://schemas.microsoft.com/office/infopath/2007/PartnerControls"/>
    <xsd:element name="Owner" ma:index="11" nillable="true" ma:displayName="Owner" ma:internalName="Owner">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StartDate xmlns="http://schemas.microsoft.com/sharepoint/v3" xsi:nil="true"/>
    <PublishingExpirationDate xmlns="http://schemas.microsoft.com/sharepoint/v3" xsi:nil="true"/>
    <Owner xmlns="b88c6a22-f980-423d-98c5-4bae664910a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DEB9B3-B8D0-47CE-8DD0-686CAE8230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caf11b6-d7d7-4cf4-aa30-f11e767a1514"/>
    <ds:schemaRef ds:uri="b88c6a22-f980-423d-98c5-4bae664910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5FAD0D5-35CE-4630-8B0E-71E6C8ABD471}">
  <ds:schemaRefs>
    <ds:schemaRef ds:uri="http://schemas.microsoft.com/office/2006/metadata/properties"/>
    <ds:schemaRef ds:uri="http://schemas.microsoft.com/office/infopath/2007/PartnerControls"/>
    <ds:schemaRef ds:uri="http://schemas.microsoft.com/sharepoint/v3"/>
    <ds:schemaRef ds:uri="b88c6a22-f980-423d-98c5-4bae664910af"/>
  </ds:schemaRefs>
</ds:datastoreItem>
</file>

<file path=customXml/itemProps3.xml><?xml version="1.0" encoding="utf-8"?>
<ds:datastoreItem xmlns:ds="http://schemas.openxmlformats.org/officeDocument/2006/customXml" ds:itemID="{9BBBA1C9-C338-400B-AF6C-362F416A2C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ppt-template-v2</Template>
  <TotalTime>15898</TotalTime>
  <Words>3637</Words>
  <Application>Microsoft Office PowerPoint</Application>
  <PresentationFormat>On-screen Show (16:9)</PresentationFormat>
  <Paragraphs>430</Paragraphs>
  <Slides>65</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65</vt:i4>
      </vt:variant>
    </vt:vector>
  </HeadingPairs>
  <TitlesOfParts>
    <vt:vector size="76" baseType="lpstr">
      <vt:lpstr>Roboto Condensed</vt:lpstr>
      <vt:lpstr>Wingdings</vt:lpstr>
      <vt:lpstr>Calibri</vt:lpstr>
      <vt:lpstr>Arvo</vt:lpstr>
      <vt:lpstr>Symbol</vt:lpstr>
      <vt:lpstr>Courier New</vt:lpstr>
      <vt:lpstr>Roboto Condensed Light</vt:lpstr>
      <vt:lpstr>Trebuchet MS</vt:lpstr>
      <vt:lpstr>Cambria Math</vt:lpstr>
      <vt:lpstr>Arial</vt:lpstr>
      <vt:lpstr>Salerio template</vt:lpstr>
      <vt:lpstr>Unsupervised Learning</vt:lpstr>
      <vt:lpstr>Outline</vt:lpstr>
      <vt:lpstr>Supervised vs Unsupervised Learning</vt:lpstr>
      <vt:lpstr>Unsupervised Learning</vt:lpstr>
      <vt:lpstr>Clustering</vt:lpstr>
      <vt:lpstr>Cluster Analysis</vt:lpstr>
      <vt:lpstr>Clustering Example</vt:lpstr>
      <vt:lpstr>Proximity Measure</vt:lpstr>
      <vt:lpstr>Distance Function - Example</vt:lpstr>
      <vt:lpstr>Cosine Similarity - Example</vt:lpstr>
      <vt:lpstr>Cosine Similarity - Example</vt:lpstr>
      <vt:lpstr>Clustering Algorithms</vt:lpstr>
      <vt:lpstr>Steps for K-Means Clustering</vt:lpstr>
      <vt:lpstr>K-Means Clustering Algorithm</vt:lpstr>
      <vt:lpstr>How To Choose k?</vt:lpstr>
      <vt:lpstr>Silhouette Score</vt:lpstr>
      <vt:lpstr>Hierarchical Clustering</vt:lpstr>
      <vt:lpstr>Agglomerative Clustering</vt:lpstr>
      <vt:lpstr>How to measure distance between clusters?</vt:lpstr>
      <vt:lpstr>Dimensionality Reduction</vt:lpstr>
      <vt:lpstr>Curse of Dimensionality</vt:lpstr>
      <vt:lpstr>Why Dimensionality Reduction?</vt:lpstr>
      <vt:lpstr>Drawbacks of Dimensionality Reduction</vt:lpstr>
      <vt:lpstr>Key Ideas</vt:lpstr>
      <vt:lpstr>Example 1</vt:lpstr>
      <vt:lpstr>Example 2</vt:lpstr>
      <vt:lpstr>Principal Components Analysis</vt:lpstr>
      <vt:lpstr>THANK YOU!</vt:lpstr>
      <vt:lpstr>Hands-on Lab</vt:lpstr>
      <vt:lpstr>Anomaly Detection</vt:lpstr>
      <vt:lpstr>Outline</vt:lpstr>
      <vt:lpstr>What is an anomaly</vt:lpstr>
      <vt:lpstr>PowerPoint Presentation</vt:lpstr>
      <vt:lpstr>Applications of anomaly detection</vt:lpstr>
      <vt:lpstr>Intrusion Detection</vt:lpstr>
      <vt:lpstr>Fraud Detection</vt:lpstr>
      <vt:lpstr>Image Analytics</vt:lpstr>
      <vt:lpstr>Industrial Monitoring and Preventive Maintenance</vt:lpstr>
      <vt:lpstr>Healthcare</vt:lpstr>
      <vt:lpstr>Anomaly Detection and Machine Learning</vt:lpstr>
      <vt:lpstr>Approaches to Anomaly Detection</vt:lpstr>
      <vt:lpstr>Feature Engineering </vt:lpstr>
      <vt:lpstr>Feature Engineering </vt:lpstr>
      <vt:lpstr>Output of Anomaly Detector</vt:lpstr>
      <vt:lpstr>Evaluation Metrics</vt:lpstr>
      <vt:lpstr>Area Under Curve (AUC)</vt:lpstr>
      <vt:lpstr>Precision-Recall Curve</vt:lpstr>
      <vt:lpstr>What should we use to evaluate?</vt:lpstr>
      <vt:lpstr>Precision-Recall Considerations</vt:lpstr>
      <vt:lpstr>Anomaly Detection as learning normal behaviour</vt:lpstr>
      <vt:lpstr>Anomaly detection as learning normal behaviour</vt:lpstr>
      <vt:lpstr>Isolation Forest</vt:lpstr>
      <vt:lpstr>Isolation Forest – Intuitive Explanation</vt:lpstr>
      <vt:lpstr>Isolation Forest – Intuitive Explanation</vt:lpstr>
      <vt:lpstr>Isolation Forest – Intuitive Explanation</vt:lpstr>
      <vt:lpstr>Isolation Forest – Intuitive Explanation</vt:lpstr>
      <vt:lpstr>Isolation Forest – Important Hyperparameters</vt:lpstr>
      <vt:lpstr>Characteristics of Isolation Forests</vt:lpstr>
      <vt:lpstr>DBSCAN</vt:lpstr>
      <vt:lpstr>DBSCAN Algorithm</vt:lpstr>
      <vt:lpstr>DBSCAN Algorithm</vt:lpstr>
      <vt:lpstr>DBSCAN Algorithm</vt:lpstr>
      <vt:lpstr>PCA for Anomaly Detection</vt:lpstr>
      <vt:lpstr>THANK YOU!</vt:lpstr>
      <vt:lpstr>Hands-on 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Analytics Essentials</dc:title>
  <dc:creator>LIM AI HUEY</dc:creator>
  <cp:lastModifiedBy>Brandon OOI (NYP)</cp:lastModifiedBy>
  <cp:revision>357</cp:revision>
  <cp:lastPrinted>2019-09-24T20:55:23Z</cp:lastPrinted>
  <dcterms:created xsi:type="dcterms:W3CDTF">2019-09-24T18:34:21Z</dcterms:created>
  <dcterms:modified xsi:type="dcterms:W3CDTF">2023-03-07T09:10:04Z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0x010100BC8EA27FBD4C284986B3106C7698E2C5</vt:lpwstr>
  </property>
</Properties>
</file>